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slideLayouts/slideLayout6.xml" ContentType="application/vnd.openxmlformats-officedocument.presentationml.slideLayout+xml"/>
  <Override PartName="/ppt/theme/theme95.xml" ContentType="application/vnd.openxmlformats-officedocument.theme+xml"/>
  <Override PartName="/ppt/slideLayouts/slideLayout7.xml" ContentType="application/vnd.openxmlformats-officedocument.presentationml.slideLayout+xml"/>
  <Override PartName="/ppt/theme/theme96.xml" ContentType="application/vnd.openxmlformats-officedocument.theme+xml"/>
  <Override PartName="/ppt/slideLayouts/slideLayout8.xml" ContentType="application/vnd.openxmlformats-officedocument.presentationml.slideLayout+xml"/>
  <Override PartName="/ppt/theme/theme97.xml" ContentType="application/vnd.openxmlformats-officedocument.theme+xml"/>
  <Override PartName="/ppt/slideLayouts/slideLayout9.xml" ContentType="application/vnd.openxmlformats-officedocument.presentationml.slideLayout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slideLayouts/slideLayout10.xml" ContentType="application/vnd.openxmlformats-officedocument.presentationml.slideLayout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slideLayouts/slideLayout11.xml" ContentType="application/vnd.openxmlformats-officedocument.presentationml.slideLayout+xml"/>
  <Override PartName="/ppt/theme/theme105.xml" ContentType="application/vnd.openxmlformats-officedocument.theme+xml"/>
  <Override PartName="/ppt/slideLayouts/slideLayout12.xml" ContentType="application/vnd.openxmlformats-officedocument.presentationml.slideLayout+xml"/>
  <Override PartName="/ppt/theme/theme106.xml" ContentType="application/vnd.openxmlformats-officedocument.theme+xml"/>
  <Override PartName="/ppt/slideLayouts/slideLayout13.xml" ContentType="application/vnd.openxmlformats-officedocument.presentationml.slideLayout+xml"/>
  <Override PartName="/ppt/theme/theme107.xml" ContentType="application/vnd.openxmlformats-officedocument.theme+xml"/>
  <Override PartName="/ppt/slideLayouts/slideLayout14.xml" ContentType="application/vnd.openxmlformats-officedocument.presentationml.slideLayout+xml"/>
  <Override PartName="/ppt/theme/theme108.xml" ContentType="application/vnd.openxmlformats-officedocument.theme+xml"/>
  <Override PartName="/ppt/slideLayouts/slideLayout15.xml" ContentType="application/vnd.openxmlformats-officedocument.presentationml.slideLayout+xml"/>
  <Override PartName="/ppt/theme/theme109.xml" ContentType="application/vnd.openxmlformats-officedocument.theme+xml"/>
  <Override PartName="/ppt/slideLayouts/slideLayout16.xml" ContentType="application/vnd.openxmlformats-officedocument.presentationml.slideLayout+xml"/>
  <Override PartName="/ppt/theme/theme110.xml" ContentType="application/vnd.openxmlformats-officedocument.theme+xml"/>
  <Override PartName="/ppt/slideLayouts/slideLayout17.xml" ContentType="application/vnd.openxmlformats-officedocument.presentationml.slideLayout+xml"/>
  <Override PartName="/ppt/theme/theme111.xml" ContentType="application/vnd.openxmlformats-officedocument.theme+xml"/>
  <Override PartName="/ppt/slideLayouts/slideLayout18.xml" ContentType="application/vnd.openxmlformats-officedocument.presentationml.slideLayout+xml"/>
  <Override PartName="/ppt/theme/theme112.xml" ContentType="application/vnd.openxmlformats-officedocument.theme+xml"/>
  <Override PartName="/ppt/slideLayouts/slideLayout19.xml" ContentType="application/vnd.openxmlformats-officedocument.presentationml.slideLayout+xml"/>
  <Override PartName="/ppt/theme/theme113.xml" ContentType="application/vnd.openxmlformats-officedocument.theme+xml"/>
  <Override PartName="/ppt/slideLayouts/slideLayout20.xml" ContentType="application/vnd.openxmlformats-officedocument.presentationml.slideLayout+xml"/>
  <Override PartName="/ppt/theme/theme114.xml" ContentType="application/vnd.openxmlformats-officedocument.theme+xml"/>
  <Override PartName="/ppt/slideLayouts/slideLayout21.xml" ContentType="application/vnd.openxmlformats-officedocument.presentationml.slideLayout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slideLayouts/slideLayout22.xml" ContentType="application/vnd.openxmlformats-officedocument.presentationml.slideLayout+xml"/>
  <Override PartName="/ppt/theme/theme119.xml" ContentType="application/vnd.openxmlformats-officedocument.theme+xml"/>
  <Override PartName="/ppt/theme/theme120.xml" ContentType="application/vnd.openxmlformats-officedocument.theme+xml"/>
  <Override PartName="/ppt/slideLayouts/slideLayout23.xml" ContentType="application/vnd.openxmlformats-officedocument.presentationml.slideLayout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27.xml" ContentType="application/vnd.openxmlformats-officedocument.theme+xml"/>
  <Override PartName="/ppt/slideLayouts/slideLayout24.xml" ContentType="application/vnd.openxmlformats-officedocument.presentationml.slideLayout+xml"/>
  <Override PartName="/ppt/theme/theme128.xml" ContentType="application/vnd.openxmlformats-officedocument.theme+xml"/>
  <Override PartName="/ppt/slideLayouts/slideLayout25.xml" ContentType="application/vnd.openxmlformats-officedocument.presentationml.slideLayout+xml"/>
  <Override PartName="/ppt/theme/theme129.xml" ContentType="application/vnd.openxmlformats-officedocument.theme+xml"/>
  <Override PartName="/ppt/slideLayouts/slideLayout26.xml" ContentType="application/vnd.openxmlformats-officedocument.presentationml.slideLayout+xml"/>
  <Override PartName="/ppt/theme/theme130.xml" ContentType="application/vnd.openxmlformats-officedocument.theme+xml"/>
  <Override PartName="/ppt/theme/theme131.xml" ContentType="application/vnd.openxmlformats-officedocument.theme+xml"/>
  <Override PartName="/ppt/slideLayouts/slideLayout27.xml" ContentType="application/vnd.openxmlformats-officedocument.presentationml.slideLayout+xml"/>
  <Override PartName="/ppt/theme/theme132.xml" ContentType="application/vnd.openxmlformats-officedocument.theme+xml"/>
  <Override PartName="/ppt/slideLayouts/slideLayout28.xml" ContentType="application/vnd.openxmlformats-officedocument.presentationml.slideLayout+xml"/>
  <Override PartName="/ppt/theme/theme133.xml" ContentType="application/vnd.openxmlformats-officedocument.theme+xml"/>
  <Override PartName="/ppt/slideLayouts/slideLayout29.xml" ContentType="application/vnd.openxmlformats-officedocument.presentationml.slideLayout+xml"/>
  <Override PartName="/ppt/theme/theme134.xml" ContentType="application/vnd.openxmlformats-officedocument.theme+xml"/>
  <Override PartName="/ppt/slideLayouts/slideLayout30.xml" ContentType="application/vnd.openxmlformats-officedocument.presentationml.slideLayout+xml"/>
  <Override PartName="/ppt/theme/theme135.xml" ContentType="application/vnd.openxmlformats-officedocument.theme+xml"/>
  <Override PartName="/ppt/slideLayouts/slideLayout31.xml" ContentType="application/vnd.openxmlformats-officedocument.presentationml.slideLayout+xml"/>
  <Override PartName="/ppt/theme/theme136.xml" ContentType="application/vnd.openxmlformats-officedocument.theme+xml"/>
  <Override PartName="/ppt/slideLayouts/slideLayout32.xml" ContentType="application/vnd.openxmlformats-officedocument.presentationml.slideLayout+xml"/>
  <Override PartName="/ppt/theme/theme137.xml" ContentType="application/vnd.openxmlformats-officedocument.theme+xml"/>
  <Override PartName="/ppt/slideLayouts/slideLayout33.xml" ContentType="application/vnd.openxmlformats-officedocument.presentationml.slideLayout+xml"/>
  <Override PartName="/ppt/theme/theme138.xml" ContentType="application/vnd.openxmlformats-officedocument.theme+xml"/>
  <Override PartName="/ppt/slideLayouts/slideLayout34.xml" ContentType="application/vnd.openxmlformats-officedocument.presentationml.slideLayout+xml"/>
  <Override PartName="/ppt/theme/theme139.xml" ContentType="application/vnd.openxmlformats-officedocument.theme+xml"/>
  <Override PartName="/ppt/slideLayouts/slideLayout35.xml" ContentType="application/vnd.openxmlformats-officedocument.presentationml.slideLayout+xml"/>
  <Override PartName="/ppt/theme/theme140.xml" ContentType="application/vnd.openxmlformats-officedocument.theme+xml"/>
  <Override PartName="/ppt/theme/theme141.xml" ContentType="application/vnd.openxmlformats-officedocument.theme+xml"/>
  <Override PartName="/ppt/theme/theme142.xml" ContentType="application/vnd.openxmlformats-officedocument.theme+xml"/>
  <Override PartName="/ppt/slideLayouts/slideLayout36.xml" ContentType="application/vnd.openxmlformats-officedocument.presentationml.slideLayout+xml"/>
  <Override PartName="/ppt/theme/theme143.xml" ContentType="application/vnd.openxmlformats-officedocument.theme+xml"/>
  <Override PartName="/ppt/theme/theme144.xml" ContentType="application/vnd.openxmlformats-officedocument.theme+xml"/>
  <Override PartName="/ppt/slideLayouts/slideLayout37.xml" ContentType="application/vnd.openxmlformats-officedocument.presentationml.slideLayout+xml"/>
  <Override PartName="/ppt/theme/theme145.xml" ContentType="application/vnd.openxmlformats-officedocument.theme+xml"/>
  <Override PartName="/ppt/slideLayouts/slideLayout38.xml" ContentType="application/vnd.openxmlformats-officedocument.presentationml.slideLayout+xml"/>
  <Override PartName="/ppt/theme/theme146.xml" ContentType="application/vnd.openxmlformats-officedocument.theme+xml"/>
  <Override PartName="/ppt/slideLayouts/slideLayout39.xml" ContentType="application/vnd.openxmlformats-officedocument.presentationml.slideLayout+xml"/>
  <Override PartName="/ppt/theme/theme14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4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4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5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51.xml" ContentType="application/vnd.openxmlformats-officedocument.theme+xml"/>
  <Override PartName="/ppt/theme/theme152.xml" ContentType="application/vnd.openxmlformats-officedocument.theme+xml"/>
  <Override PartName="/ppt/theme/theme15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25" r:id="rId1"/>
    <p:sldMasterId id="2147483831" r:id="rId2"/>
    <p:sldMasterId id="2147483833" r:id="rId3"/>
    <p:sldMasterId id="2147483835" r:id="rId4"/>
    <p:sldMasterId id="2147483837" r:id="rId5"/>
    <p:sldMasterId id="2147483839" r:id="rId6"/>
    <p:sldMasterId id="2147483841" r:id="rId7"/>
    <p:sldMasterId id="2147483843" r:id="rId8"/>
    <p:sldMasterId id="2147483845" r:id="rId9"/>
    <p:sldMasterId id="2147483847" r:id="rId10"/>
    <p:sldMasterId id="2147483849" r:id="rId11"/>
    <p:sldMasterId id="2147483851" r:id="rId12"/>
    <p:sldMasterId id="2147483853" r:id="rId13"/>
    <p:sldMasterId id="2147483855" r:id="rId14"/>
    <p:sldMasterId id="2147483857" r:id="rId15"/>
    <p:sldMasterId id="2147483859" r:id="rId16"/>
    <p:sldMasterId id="2147483861" r:id="rId17"/>
    <p:sldMasterId id="2147483863" r:id="rId18"/>
    <p:sldMasterId id="2147483865" r:id="rId19"/>
    <p:sldMasterId id="2147483867" r:id="rId20"/>
    <p:sldMasterId id="2147483869" r:id="rId21"/>
    <p:sldMasterId id="2147483871" r:id="rId22"/>
    <p:sldMasterId id="2147483873" r:id="rId23"/>
    <p:sldMasterId id="2147483875" r:id="rId24"/>
    <p:sldMasterId id="2147483877" r:id="rId25"/>
    <p:sldMasterId id="2147483879" r:id="rId26"/>
    <p:sldMasterId id="2147483881" r:id="rId27"/>
    <p:sldMasterId id="2147483883" r:id="rId28"/>
    <p:sldMasterId id="2147483885" r:id="rId29"/>
    <p:sldMasterId id="2147483886" r:id="rId30"/>
    <p:sldMasterId id="2147483888" r:id="rId31"/>
    <p:sldMasterId id="2147483890" r:id="rId32"/>
    <p:sldMasterId id="2147483891" r:id="rId33"/>
    <p:sldMasterId id="2147483893" r:id="rId34"/>
    <p:sldMasterId id="2147483895" r:id="rId35"/>
    <p:sldMasterId id="2147483897" r:id="rId36"/>
    <p:sldMasterId id="2147483899" r:id="rId37"/>
    <p:sldMasterId id="2147483901" r:id="rId38"/>
    <p:sldMasterId id="2147483903" r:id="rId39"/>
    <p:sldMasterId id="2147483905" r:id="rId40"/>
    <p:sldMasterId id="2147483907" r:id="rId41"/>
    <p:sldMasterId id="2147483909" r:id="rId42"/>
    <p:sldMasterId id="2147483911" r:id="rId43"/>
    <p:sldMasterId id="2147483913" r:id="rId44"/>
    <p:sldMasterId id="2147483915" r:id="rId45"/>
    <p:sldMasterId id="2147483917" r:id="rId46"/>
    <p:sldMasterId id="2147483919" r:id="rId47"/>
    <p:sldMasterId id="2147483921" r:id="rId48"/>
    <p:sldMasterId id="2147483923" r:id="rId49"/>
    <p:sldMasterId id="2147483925" r:id="rId50"/>
    <p:sldMasterId id="2147483927" r:id="rId51"/>
    <p:sldMasterId id="2147483928" r:id="rId52"/>
    <p:sldMasterId id="2147483930" r:id="rId53"/>
    <p:sldMasterId id="2147483932" r:id="rId54"/>
    <p:sldMasterId id="2147483934" r:id="rId55"/>
    <p:sldMasterId id="2147483936" r:id="rId56"/>
    <p:sldMasterId id="2147483938" r:id="rId57"/>
    <p:sldMasterId id="2147483940" r:id="rId58"/>
    <p:sldMasterId id="2147483942" r:id="rId59"/>
    <p:sldMasterId id="2147483944" r:id="rId60"/>
    <p:sldMasterId id="2147483946" r:id="rId61"/>
    <p:sldMasterId id="2147483948" r:id="rId62"/>
    <p:sldMasterId id="2147483950" r:id="rId63"/>
    <p:sldMasterId id="2147483952" r:id="rId64"/>
    <p:sldMasterId id="2147483954" r:id="rId65"/>
    <p:sldMasterId id="2147483956" r:id="rId66"/>
    <p:sldMasterId id="2147483958" r:id="rId67"/>
    <p:sldMasterId id="2147483960" r:id="rId68"/>
    <p:sldMasterId id="2147483962" r:id="rId69"/>
    <p:sldMasterId id="2147483964" r:id="rId70"/>
    <p:sldMasterId id="2147483966" r:id="rId71"/>
    <p:sldMasterId id="2147483968" r:id="rId72"/>
    <p:sldMasterId id="2147483970" r:id="rId73"/>
    <p:sldMasterId id="2147483972" r:id="rId74"/>
    <p:sldMasterId id="2147483974" r:id="rId75"/>
    <p:sldMasterId id="2147483975" r:id="rId76"/>
    <p:sldMasterId id="2147483977" r:id="rId77"/>
    <p:sldMasterId id="2147483979" r:id="rId78"/>
    <p:sldMasterId id="2147483981" r:id="rId79"/>
    <p:sldMasterId id="2147483982" r:id="rId80"/>
    <p:sldMasterId id="2147483984" r:id="rId81"/>
    <p:sldMasterId id="2147483986" r:id="rId82"/>
    <p:sldMasterId id="2147483988" r:id="rId83"/>
    <p:sldMasterId id="2147483990" r:id="rId84"/>
    <p:sldMasterId id="2147483991" r:id="rId85"/>
    <p:sldMasterId id="2147483993" r:id="rId86"/>
    <p:sldMasterId id="2147483995" r:id="rId87"/>
    <p:sldMasterId id="2147483997" r:id="rId88"/>
    <p:sldMasterId id="2147483999" r:id="rId89"/>
    <p:sldMasterId id="2147484001" r:id="rId90"/>
    <p:sldMasterId id="2147484003" r:id="rId91"/>
    <p:sldMasterId id="2147484005" r:id="rId92"/>
    <p:sldMasterId id="2147484007" r:id="rId93"/>
    <p:sldMasterId id="2147484009" r:id="rId94"/>
    <p:sldMasterId id="2147484010" r:id="rId95"/>
    <p:sldMasterId id="2147484012" r:id="rId96"/>
    <p:sldMasterId id="2147484014" r:id="rId97"/>
    <p:sldMasterId id="2147484016" r:id="rId98"/>
    <p:sldMasterId id="2147484018" r:id="rId99"/>
    <p:sldMasterId id="2147484020" r:id="rId100"/>
    <p:sldMasterId id="2147484022" r:id="rId101"/>
    <p:sldMasterId id="2147484024" r:id="rId102"/>
    <p:sldMasterId id="2147484026" r:id="rId103"/>
    <p:sldMasterId id="2147484028" r:id="rId104"/>
    <p:sldMasterId id="2147484030" r:id="rId105"/>
    <p:sldMasterId id="2147484032" r:id="rId106"/>
    <p:sldMasterId id="2147484034" r:id="rId107"/>
    <p:sldMasterId id="2147484036" r:id="rId108"/>
    <p:sldMasterId id="2147484038" r:id="rId109"/>
    <p:sldMasterId id="2147484040" r:id="rId110"/>
    <p:sldMasterId id="2147484042" r:id="rId111"/>
    <p:sldMasterId id="2147484044" r:id="rId112"/>
    <p:sldMasterId id="2147484046" r:id="rId113"/>
    <p:sldMasterId id="2147484048" r:id="rId114"/>
    <p:sldMasterId id="2147484050" r:id="rId115"/>
    <p:sldMasterId id="2147484052" r:id="rId116"/>
    <p:sldMasterId id="2147484054" r:id="rId117"/>
    <p:sldMasterId id="2147484056" r:id="rId118"/>
    <p:sldMasterId id="2147484057" r:id="rId119"/>
    <p:sldMasterId id="2147484059" r:id="rId120"/>
    <p:sldMasterId id="2147484061" r:id="rId121"/>
    <p:sldMasterId id="2147484063" r:id="rId122"/>
    <p:sldMasterId id="2147484065" r:id="rId123"/>
    <p:sldMasterId id="2147484067" r:id="rId124"/>
    <p:sldMasterId id="2147484069" r:id="rId125"/>
    <p:sldMasterId id="2147484071" r:id="rId126"/>
    <p:sldMasterId id="2147484073" r:id="rId127"/>
    <p:sldMasterId id="2147484075" r:id="rId128"/>
    <p:sldMasterId id="2147484077" r:id="rId129"/>
    <p:sldMasterId id="2147484079" r:id="rId130"/>
    <p:sldMasterId id="2147484081" r:id="rId131"/>
    <p:sldMasterId id="2147484083" r:id="rId132"/>
    <p:sldMasterId id="2147484085" r:id="rId133"/>
    <p:sldMasterId id="2147484087" r:id="rId134"/>
    <p:sldMasterId id="2147484089" r:id="rId135"/>
    <p:sldMasterId id="2147484091" r:id="rId136"/>
    <p:sldMasterId id="2147484093" r:id="rId137"/>
    <p:sldMasterId id="2147484095" r:id="rId138"/>
    <p:sldMasterId id="2147484097" r:id="rId139"/>
    <p:sldMasterId id="2147484099" r:id="rId140"/>
    <p:sldMasterId id="2147484101" r:id="rId141"/>
    <p:sldMasterId id="2147484102" r:id="rId142"/>
    <p:sldMasterId id="2147484104" r:id="rId143"/>
    <p:sldMasterId id="2147484106" r:id="rId144"/>
    <p:sldMasterId id="2147484108" r:id="rId145"/>
    <p:sldMasterId id="2147484110" r:id="rId146"/>
    <p:sldMasterId id="2147484112" r:id="rId147"/>
    <p:sldMasterId id="2147484114" r:id="rId148"/>
    <p:sldMasterId id="2147484126" r:id="rId149"/>
    <p:sldMasterId id="2147484142" r:id="rId150"/>
    <p:sldMasterId id="2147484158" r:id="rId151"/>
  </p:sldMasterIdLst>
  <p:notesMasterIdLst>
    <p:notesMasterId r:id="rId252"/>
  </p:notesMasterIdLst>
  <p:handoutMasterIdLst>
    <p:handoutMasterId r:id="rId253"/>
  </p:handoutMasterIdLst>
  <p:sldIdLst>
    <p:sldId id="256" r:id="rId152"/>
    <p:sldId id="383" r:id="rId153"/>
    <p:sldId id="258" r:id="rId154"/>
    <p:sldId id="259" r:id="rId155"/>
    <p:sldId id="260" r:id="rId156"/>
    <p:sldId id="261" r:id="rId157"/>
    <p:sldId id="262" r:id="rId158"/>
    <p:sldId id="263" r:id="rId159"/>
    <p:sldId id="264" r:id="rId160"/>
    <p:sldId id="384" r:id="rId161"/>
    <p:sldId id="266" r:id="rId162"/>
    <p:sldId id="267" r:id="rId163"/>
    <p:sldId id="268" r:id="rId164"/>
    <p:sldId id="385" r:id="rId165"/>
    <p:sldId id="270" r:id="rId166"/>
    <p:sldId id="271" r:id="rId167"/>
    <p:sldId id="272" r:id="rId168"/>
    <p:sldId id="386" r:id="rId169"/>
    <p:sldId id="274" r:id="rId170"/>
    <p:sldId id="275" r:id="rId171"/>
    <p:sldId id="276" r:id="rId172"/>
    <p:sldId id="279" r:id="rId173"/>
    <p:sldId id="280" r:id="rId174"/>
    <p:sldId id="281" r:id="rId175"/>
    <p:sldId id="295" r:id="rId176"/>
    <p:sldId id="390" r:id="rId177"/>
    <p:sldId id="297" r:id="rId178"/>
    <p:sldId id="298" r:id="rId179"/>
    <p:sldId id="299" r:id="rId180"/>
    <p:sldId id="302" r:id="rId181"/>
    <p:sldId id="303" r:id="rId182"/>
    <p:sldId id="304" r:id="rId183"/>
    <p:sldId id="305" r:id="rId184"/>
    <p:sldId id="308" r:id="rId185"/>
    <p:sldId id="309" r:id="rId186"/>
    <p:sldId id="310" r:id="rId187"/>
    <p:sldId id="312" r:id="rId188"/>
    <p:sldId id="393" r:id="rId189"/>
    <p:sldId id="314" r:id="rId190"/>
    <p:sldId id="315" r:id="rId191"/>
    <p:sldId id="316" r:id="rId192"/>
    <p:sldId id="317" r:id="rId193"/>
    <p:sldId id="394" r:id="rId194"/>
    <p:sldId id="319" r:id="rId195"/>
    <p:sldId id="395" r:id="rId196"/>
    <p:sldId id="321" r:id="rId197"/>
    <p:sldId id="323" r:id="rId198"/>
    <p:sldId id="396" r:id="rId199"/>
    <p:sldId id="397" r:id="rId200"/>
    <p:sldId id="326" r:id="rId201"/>
    <p:sldId id="327" r:id="rId202"/>
    <p:sldId id="398" r:id="rId203"/>
    <p:sldId id="329" r:id="rId204"/>
    <p:sldId id="399" r:id="rId205"/>
    <p:sldId id="331" r:id="rId206"/>
    <p:sldId id="332" r:id="rId207"/>
    <p:sldId id="333" r:id="rId208"/>
    <p:sldId id="400" r:id="rId209"/>
    <p:sldId id="335" r:id="rId210"/>
    <p:sldId id="336" r:id="rId211"/>
    <p:sldId id="401" r:id="rId212"/>
    <p:sldId id="338" r:id="rId213"/>
    <p:sldId id="339" r:id="rId214"/>
    <p:sldId id="402" r:id="rId215"/>
    <p:sldId id="341" r:id="rId216"/>
    <p:sldId id="403" r:id="rId217"/>
    <p:sldId id="343" r:id="rId218"/>
    <p:sldId id="344" r:id="rId219"/>
    <p:sldId id="434" r:id="rId220"/>
    <p:sldId id="435" r:id="rId221"/>
    <p:sldId id="347" r:id="rId222"/>
    <p:sldId id="348" r:id="rId223"/>
    <p:sldId id="406" r:id="rId224"/>
    <p:sldId id="351" r:id="rId225"/>
    <p:sldId id="352" r:id="rId226"/>
    <p:sldId id="353" r:id="rId227"/>
    <p:sldId id="408" r:id="rId228"/>
    <p:sldId id="447" r:id="rId229"/>
    <p:sldId id="364" r:id="rId230"/>
    <p:sldId id="415" r:id="rId231"/>
    <p:sldId id="439" r:id="rId232"/>
    <p:sldId id="441" r:id="rId233"/>
    <p:sldId id="442" r:id="rId234"/>
    <p:sldId id="416" r:id="rId235"/>
    <p:sldId id="444" r:id="rId236"/>
    <p:sldId id="417" r:id="rId237"/>
    <p:sldId id="446" r:id="rId238"/>
    <p:sldId id="368" r:id="rId239"/>
    <p:sldId id="419" r:id="rId240"/>
    <p:sldId id="420" r:id="rId241"/>
    <p:sldId id="421" r:id="rId242"/>
    <p:sldId id="422" r:id="rId243"/>
    <p:sldId id="373" r:id="rId244"/>
    <p:sldId id="423" r:id="rId245"/>
    <p:sldId id="424" r:id="rId246"/>
    <p:sldId id="425" r:id="rId247"/>
    <p:sldId id="426" r:id="rId248"/>
    <p:sldId id="427" r:id="rId249"/>
    <p:sldId id="429" r:id="rId250"/>
    <p:sldId id="431" r:id="rId251"/>
  </p:sldIdLst>
  <p:sldSz cx="9144000" cy="6858000" type="screen4x3"/>
  <p:notesSz cx="6858000" cy="9144000"/>
  <p:custDataLst>
    <p:tags r:id="rId2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2" orient="horz" pos="2160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5" autoAdjust="0"/>
    <p:restoredTop sz="90338" autoAdjust="0"/>
  </p:normalViewPr>
  <p:slideViewPr>
    <p:cSldViewPr snapToGrid="0" showGuides="1">
      <p:cViewPr>
        <p:scale>
          <a:sx n="70" d="100"/>
          <a:sy n="70" d="100"/>
        </p:scale>
        <p:origin x="-4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8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" Target="slides/slide8.xml"/><Relationship Id="rId170" Type="http://schemas.openxmlformats.org/officeDocument/2006/relationships/slide" Target="slides/slide19.xml"/><Relationship Id="rId191" Type="http://schemas.openxmlformats.org/officeDocument/2006/relationships/slide" Target="slides/slide40.xml"/><Relationship Id="rId205" Type="http://schemas.openxmlformats.org/officeDocument/2006/relationships/slide" Target="slides/slide54.xml"/><Relationship Id="rId226" Type="http://schemas.openxmlformats.org/officeDocument/2006/relationships/slide" Target="slides/slide75.xml"/><Relationship Id="rId247" Type="http://schemas.openxmlformats.org/officeDocument/2006/relationships/slide" Target="slides/slide9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9.xml"/><Relationship Id="rId181" Type="http://schemas.openxmlformats.org/officeDocument/2006/relationships/slide" Target="slides/slide30.xml"/><Relationship Id="rId216" Type="http://schemas.openxmlformats.org/officeDocument/2006/relationships/slide" Target="slides/slide65.xml"/><Relationship Id="rId237" Type="http://schemas.openxmlformats.org/officeDocument/2006/relationships/slide" Target="slides/slide86.xml"/><Relationship Id="rId258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" Target="slides/slide20.xml"/><Relationship Id="rId192" Type="http://schemas.openxmlformats.org/officeDocument/2006/relationships/slide" Target="slides/slide41.xml"/><Relationship Id="rId206" Type="http://schemas.openxmlformats.org/officeDocument/2006/relationships/slide" Target="slides/slide55.xml"/><Relationship Id="rId227" Type="http://schemas.openxmlformats.org/officeDocument/2006/relationships/slide" Target="slides/slide76.xml"/><Relationship Id="rId248" Type="http://schemas.openxmlformats.org/officeDocument/2006/relationships/slide" Target="slides/slide97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61" Type="http://schemas.openxmlformats.org/officeDocument/2006/relationships/slide" Target="slides/slide10.xml"/><Relationship Id="rId166" Type="http://schemas.openxmlformats.org/officeDocument/2006/relationships/slide" Target="slides/slide15.xml"/><Relationship Id="rId182" Type="http://schemas.openxmlformats.org/officeDocument/2006/relationships/slide" Target="slides/slide31.xml"/><Relationship Id="rId187" Type="http://schemas.openxmlformats.org/officeDocument/2006/relationships/slide" Target="slides/slide36.xml"/><Relationship Id="rId217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61.xml"/><Relationship Id="rId233" Type="http://schemas.openxmlformats.org/officeDocument/2006/relationships/slide" Target="slides/slide82.xml"/><Relationship Id="rId238" Type="http://schemas.openxmlformats.org/officeDocument/2006/relationships/slide" Target="slides/slide87.xml"/><Relationship Id="rId254" Type="http://schemas.openxmlformats.org/officeDocument/2006/relationships/tags" Target="tags/tag1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slideMaster" Target="slideMasters/slideMaster151.xml"/><Relationship Id="rId156" Type="http://schemas.openxmlformats.org/officeDocument/2006/relationships/slide" Target="slides/slide5.xml"/><Relationship Id="rId177" Type="http://schemas.openxmlformats.org/officeDocument/2006/relationships/slide" Target="slides/slide26.xml"/><Relationship Id="rId198" Type="http://schemas.openxmlformats.org/officeDocument/2006/relationships/slide" Target="slides/slide47.xml"/><Relationship Id="rId172" Type="http://schemas.openxmlformats.org/officeDocument/2006/relationships/slide" Target="slides/slide21.xml"/><Relationship Id="rId193" Type="http://schemas.openxmlformats.org/officeDocument/2006/relationships/slide" Target="slides/slide42.xml"/><Relationship Id="rId202" Type="http://schemas.openxmlformats.org/officeDocument/2006/relationships/slide" Target="slides/slide51.xml"/><Relationship Id="rId207" Type="http://schemas.openxmlformats.org/officeDocument/2006/relationships/slide" Target="slides/slide56.xml"/><Relationship Id="rId223" Type="http://schemas.openxmlformats.org/officeDocument/2006/relationships/slide" Target="slides/slide72.xml"/><Relationship Id="rId228" Type="http://schemas.openxmlformats.org/officeDocument/2006/relationships/slide" Target="slides/slide77.xml"/><Relationship Id="rId244" Type="http://schemas.openxmlformats.org/officeDocument/2006/relationships/slide" Target="slides/slide93.xml"/><Relationship Id="rId249" Type="http://schemas.openxmlformats.org/officeDocument/2006/relationships/slide" Target="slides/slide9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" Target="slides/slide16.xml"/><Relationship Id="rId188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11.xml"/><Relationship Id="rId183" Type="http://schemas.openxmlformats.org/officeDocument/2006/relationships/slide" Target="slides/slide32.xml"/><Relationship Id="rId213" Type="http://schemas.openxmlformats.org/officeDocument/2006/relationships/slide" Target="slides/slide62.xml"/><Relationship Id="rId218" Type="http://schemas.openxmlformats.org/officeDocument/2006/relationships/slide" Target="slides/slide67.xml"/><Relationship Id="rId234" Type="http://schemas.openxmlformats.org/officeDocument/2006/relationships/slide" Target="slides/slide83.xml"/><Relationship Id="rId239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99.xml"/><Relationship Id="rId255" Type="http://schemas.openxmlformats.org/officeDocument/2006/relationships/presProps" Target="presProps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" Target="slides/slide6.xml"/><Relationship Id="rId178" Type="http://schemas.openxmlformats.org/officeDocument/2006/relationships/slide" Target="slides/slide27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1.xml"/><Relationship Id="rId173" Type="http://schemas.openxmlformats.org/officeDocument/2006/relationships/slide" Target="slides/slide22.xml"/><Relationship Id="rId194" Type="http://schemas.openxmlformats.org/officeDocument/2006/relationships/slide" Target="slides/slide43.xml"/><Relationship Id="rId199" Type="http://schemas.openxmlformats.org/officeDocument/2006/relationships/slide" Target="slides/slide48.xml"/><Relationship Id="rId203" Type="http://schemas.openxmlformats.org/officeDocument/2006/relationships/slide" Target="slides/slide52.xml"/><Relationship Id="rId208" Type="http://schemas.openxmlformats.org/officeDocument/2006/relationships/slide" Target="slides/slide57.xml"/><Relationship Id="rId229" Type="http://schemas.openxmlformats.org/officeDocument/2006/relationships/slide" Target="slides/slide78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73.xml"/><Relationship Id="rId240" Type="http://schemas.openxmlformats.org/officeDocument/2006/relationships/slide" Target="slides/slide89.xml"/><Relationship Id="rId245" Type="http://schemas.openxmlformats.org/officeDocument/2006/relationships/slide" Target="slides/slide94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" Target="slides/slide1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" Target="slides/slide12.xml"/><Relationship Id="rId184" Type="http://schemas.openxmlformats.org/officeDocument/2006/relationships/slide" Target="slides/slide33.xml"/><Relationship Id="rId189" Type="http://schemas.openxmlformats.org/officeDocument/2006/relationships/slide" Target="slides/slide38.xml"/><Relationship Id="rId219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63.xml"/><Relationship Id="rId230" Type="http://schemas.openxmlformats.org/officeDocument/2006/relationships/slide" Target="slides/slide79.xml"/><Relationship Id="rId235" Type="http://schemas.openxmlformats.org/officeDocument/2006/relationships/slide" Target="slides/slide84.xml"/><Relationship Id="rId251" Type="http://schemas.openxmlformats.org/officeDocument/2006/relationships/slide" Target="slides/slide100.xml"/><Relationship Id="rId256" Type="http://schemas.openxmlformats.org/officeDocument/2006/relationships/viewProps" Target="viewProps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" Target="slides/slide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" Target="slides/slide2.xml"/><Relationship Id="rId174" Type="http://schemas.openxmlformats.org/officeDocument/2006/relationships/slide" Target="slides/slide23.xml"/><Relationship Id="rId179" Type="http://schemas.openxmlformats.org/officeDocument/2006/relationships/slide" Target="slides/slide28.xml"/><Relationship Id="rId195" Type="http://schemas.openxmlformats.org/officeDocument/2006/relationships/slide" Target="slides/slide44.xml"/><Relationship Id="rId209" Type="http://schemas.openxmlformats.org/officeDocument/2006/relationships/slide" Target="slides/slide58.xml"/><Relationship Id="rId190" Type="http://schemas.openxmlformats.org/officeDocument/2006/relationships/slide" Target="slides/slide39.xml"/><Relationship Id="rId204" Type="http://schemas.openxmlformats.org/officeDocument/2006/relationships/slide" Target="slides/slide53.xml"/><Relationship Id="rId220" Type="http://schemas.openxmlformats.org/officeDocument/2006/relationships/slide" Target="slides/slide69.xml"/><Relationship Id="rId225" Type="http://schemas.openxmlformats.org/officeDocument/2006/relationships/slide" Target="slides/slide74.xml"/><Relationship Id="rId241" Type="http://schemas.openxmlformats.org/officeDocument/2006/relationships/slide" Target="slides/slide90.xml"/><Relationship Id="rId246" Type="http://schemas.openxmlformats.org/officeDocument/2006/relationships/slide" Target="slides/slide95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" Target="slides/slide13.xml"/><Relationship Id="rId169" Type="http://schemas.openxmlformats.org/officeDocument/2006/relationships/slide" Target="slides/slide18.xml"/><Relationship Id="rId185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29.xml"/><Relationship Id="rId210" Type="http://schemas.openxmlformats.org/officeDocument/2006/relationships/slide" Target="slides/slide59.xml"/><Relationship Id="rId215" Type="http://schemas.openxmlformats.org/officeDocument/2006/relationships/slide" Target="slides/slide64.xml"/><Relationship Id="rId236" Type="http://schemas.openxmlformats.org/officeDocument/2006/relationships/slide" Target="slides/slide85.xml"/><Relationship Id="rId257" Type="http://schemas.openxmlformats.org/officeDocument/2006/relationships/theme" Target="theme/theme1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80.xml"/><Relationship Id="rId252" Type="http://schemas.openxmlformats.org/officeDocument/2006/relationships/notesMaster" Target="notesMasters/notesMaster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" Target="slides/slide3.xml"/><Relationship Id="rId175" Type="http://schemas.openxmlformats.org/officeDocument/2006/relationships/slide" Target="slides/slide24.xml"/><Relationship Id="rId196" Type="http://schemas.openxmlformats.org/officeDocument/2006/relationships/slide" Target="slides/slide45.xml"/><Relationship Id="rId200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70.xml"/><Relationship Id="rId242" Type="http://schemas.openxmlformats.org/officeDocument/2006/relationships/slide" Target="slides/slide9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14.xml"/><Relationship Id="rId186" Type="http://schemas.openxmlformats.org/officeDocument/2006/relationships/slide" Target="slides/slide35.xml"/><Relationship Id="rId211" Type="http://schemas.openxmlformats.org/officeDocument/2006/relationships/slide" Target="slides/slide60.xml"/><Relationship Id="rId232" Type="http://schemas.openxmlformats.org/officeDocument/2006/relationships/slide" Target="slides/slide81.xml"/><Relationship Id="rId253" Type="http://schemas.openxmlformats.org/officeDocument/2006/relationships/handoutMaster" Target="handoutMasters/handoutMaster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4.xml"/><Relationship Id="rId176" Type="http://schemas.openxmlformats.org/officeDocument/2006/relationships/slide" Target="slides/slide25.xml"/><Relationship Id="rId197" Type="http://schemas.openxmlformats.org/officeDocument/2006/relationships/slide" Target="slides/slide46.xml"/><Relationship Id="rId201" Type="http://schemas.openxmlformats.org/officeDocument/2006/relationships/slide" Target="slides/slide50.xml"/><Relationship Id="rId222" Type="http://schemas.openxmlformats.org/officeDocument/2006/relationships/slide" Target="slides/slide71.xml"/><Relationship Id="rId243" Type="http://schemas.openxmlformats.org/officeDocument/2006/relationships/slide" Target="slides/slide92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4E28EE12-C229-4FBC-94FF-6E8BC4D02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4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F2B6EDB-E050-4F59-AEFF-9AA0ECB5D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982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C86079-0233-496A-A292-DE7FF7E97442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12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28.1 Devegetation Leads to Erosion.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124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4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48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3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28.2 Crop Plants Are Derived from Wild Species via Artificial Selection.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86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66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41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0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Table 28.1 Some Drugs Derived from Land Plants.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731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Chapter 28 Opening Roadmap.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026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12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85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Figure 28.4a </a:t>
            </a: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t>Morphological Diversity in Land Plants.</a:t>
            </a:r>
          </a:p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6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Figure 28.4b </a:t>
            </a: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t>Morphological Diversity in Land Plants.</a:t>
            </a:r>
          </a:p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31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Figure 28.4c </a:t>
            </a: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t>Morphological Diversity in Land Plants.</a:t>
            </a:r>
          </a:p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13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24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28.7 Cuticle and Stomata Are the Most Fundamental Plant Adaptations to Life on Land.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8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65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27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81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44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78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44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61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56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24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84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970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46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28.10 In All Land Plant Groups except Angiosperms, Gametes Are Produced in Gametangia.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561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0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21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736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2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32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28.11 In Green Algae That Are Closely Related to Land Plants, Only the Zygote Is Diploid.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5905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33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28.12 All Land Plants Undergo Alternation of Generations.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020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736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967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28.13 Gametophyte-Dominant Life Cycles Evolved Early.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1249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28.14 Sporophyte-Dominant Life Cycles Evolved Later.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26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464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073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723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28.16a Homospory versus Heterospory.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468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22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28.16b Homospory versus Heterospory.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279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323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944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730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28.17 Seeds Contain an Embryo and a Food Supply and Can Be Dispersed.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6217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1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788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816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28.18 </a:t>
            </a:r>
            <a:r>
              <a:rPr lang="en-US" dirty="0" err="1" smtClean="0">
                <a:latin typeface="Arial"/>
              </a:rPr>
              <a:t>Heterospory</a:t>
            </a:r>
            <a:r>
              <a:rPr lang="en-US" dirty="0" smtClean="0">
                <a:latin typeface="Arial"/>
              </a:rPr>
              <a:t> in Gymnosperms: Microspores Produce Pollen Grains; Megaspores Produce Female Gametophytes.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302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760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499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28.19 </a:t>
            </a:r>
            <a:r>
              <a:rPr lang="en-US" dirty="0" err="1" smtClean="0">
                <a:latin typeface="Arial"/>
              </a:rPr>
              <a:t>Heterospory</a:t>
            </a:r>
            <a:r>
              <a:rPr lang="en-US" dirty="0" smtClean="0">
                <a:latin typeface="Arial"/>
              </a:rPr>
              <a:t> in Angiosperms: Flowers Contain Microspores and Megaspores.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6901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541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28.20 Flowers with Different Scents, Shapes, and Colors Attract Different Pollinators.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5889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143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688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28.21-2 The Adaptive Significance of Flower Color.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93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9656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28.21-4 The Adaptive Significance of Flower Color.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0294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496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109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28.22 Fruits Are Derived from Ovaries Found in Angiosperms.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494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82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71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380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28.24 Four Morphological Differences between Monocots and Dicots.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2910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714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28.3 Key Lineages of Nonvascular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54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319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28.3 Key Lineages of Nonvascular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543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28.3 Key Lineages of Nonvascular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543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089544-E2D8-4386-AD85-E080C5ACFE42}" type="slidenum"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</a:rPr>
              <a:pPr eaLnBrk="1" hangingPunct="1"/>
              <a:t>87</a:t>
            </a:fld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740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28.4-1 Key Lineages of Seedless 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4421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28.4-1 Key Lineages of Seedless 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4421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28.4-2 Key Lineages of Seedless 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47554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28.4-2 Key Lineages of Seedless Vascular Plants.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47554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977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28.5-1 Key Lineages of Seed Plants: Gymnosperms.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99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839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28.5-1 Key Lineages of Seed Plants: Gymnosperms.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996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28.5-2 Key Lineages of Seed Plants: Gymnosperms.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9552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28.5-2 Key Lineages of Seed Plants: Gymnosperms.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95527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28.5-2 Key Lineages of Seed Plants: Gymnosperms.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9552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Table 28.6-1 Key Lineages of Seed Plants: Angiosperms.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7523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Table 28.6-2 </a:t>
            </a:r>
            <a:r>
              <a:rPr lang="en-US" dirty="0" smtClean="0">
                <a:latin typeface="Arial"/>
              </a:rPr>
              <a:t>Key Lineages of Seed Plants: Angiosperms.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77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6546850"/>
            <a:ext cx="9148763" cy="311150"/>
          </a:xfrm>
          <a:prstGeom prst="rect">
            <a:avLst/>
          </a:prstGeom>
          <a:gradFill rotWithShape="0">
            <a:gsLst>
              <a:gs pos="0">
                <a:srgbClr val="D88333"/>
              </a:gs>
              <a:gs pos="100000">
                <a:srgbClr val="A5C74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defRPr/>
            </a:pPr>
            <a:endParaRPr lang="en-US" altLang="en-US" smtClean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/>
              <a:t>     © 2017 Pearson Education, Ltd.</a:t>
            </a:r>
            <a:endParaRPr lang="en-US" dirty="0" smtClean="0"/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5283200" y="2332037"/>
            <a:ext cx="3677262" cy="1096963"/>
          </a:xfrm>
          <a:noFill/>
        </p:spPr>
        <p:txBody>
          <a:bodyPr anchor="t"/>
          <a:lstStyle>
            <a:lvl1pPr marL="0" indent="0" algn="ctr">
              <a:defRPr sz="4000">
                <a:solidFill>
                  <a:srgbClr val="D8813B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" y="238063"/>
            <a:ext cx="5017362" cy="6109983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736123" y="5839618"/>
            <a:ext cx="4224338" cy="6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dirty="0"/>
              <a:t>Lecture Presentation by </a:t>
            </a:r>
            <a:br>
              <a:rPr lang="en-US" altLang="en-US" sz="1200" dirty="0"/>
            </a:br>
            <a:r>
              <a:rPr lang="en-US" altLang="en-US" sz="1200" dirty="0"/>
              <a:t>Cindy S. Malone, </a:t>
            </a:r>
            <a:r>
              <a:rPr lang="en-US" altLang="en-US" sz="1200" dirty="0" smtClean="0"/>
              <a:t>PhD,</a:t>
            </a:r>
            <a:br>
              <a:rPr lang="en-US" altLang="en-US" sz="1200" dirty="0" smtClean="0"/>
            </a:br>
            <a:r>
              <a:rPr lang="en-US" altLang="en-US" sz="1100" i="1" dirty="0" smtClean="0"/>
              <a:t>California </a:t>
            </a:r>
            <a:r>
              <a:rPr lang="en-US" altLang="en-US" sz="1100" i="1" dirty="0"/>
              <a:t>State University Northridge</a:t>
            </a:r>
            <a:endParaRPr lang="en-US" altLang="en-US" sz="12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17848" y="310576"/>
            <a:ext cx="200796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1000" dirty="0" smtClean="0">
                <a:solidFill>
                  <a:srgbClr val="A7C743"/>
                </a:solidFill>
              </a:rPr>
              <a:t>28</a:t>
            </a:r>
            <a:endParaRPr lang="en-US" altLang="en-US" sz="11000" dirty="0">
              <a:solidFill>
                <a:srgbClr val="A7C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4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6546850"/>
            <a:ext cx="9148763" cy="311150"/>
          </a:xfrm>
          <a:prstGeom prst="rect">
            <a:avLst/>
          </a:prstGeom>
          <a:gradFill rotWithShape="0">
            <a:gsLst>
              <a:gs pos="0">
                <a:srgbClr val="D88333"/>
              </a:gs>
              <a:gs pos="100000">
                <a:srgbClr val="A5C74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defRPr/>
            </a:pP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/>
              <a:t>     © 2017 Pearson Education, Ltd.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6307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546850"/>
            <a:ext cx="9148763" cy="311150"/>
          </a:xfrm>
          <a:prstGeom prst="rect">
            <a:avLst/>
          </a:prstGeom>
          <a:gradFill rotWithShape="0">
            <a:gsLst>
              <a:gs pos="0">
                <a:srgbClr val="D88333"/>
              </a:gs>
              <a:gs pos="100000">
                <a:srgbClr val="A5C74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defRPr/>
            </a:pPr>
            <a:endParaRPr lang="en-US" altLang="en-US" smtClean="0"/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/>
              <a:t>     © 2017 Pearson Education, Ltd.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393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6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6546850"/>
            <a:ext cx="9148763" cy="311150"/>
          </a:xfrm>
          <a:prstGeom prst="rect">
            <a:avLst/>
          </a:prstGeom>
          <a:gradFill rotWithShape="0">
            <a:gsLst>
              <a:gs pos="0">
                <a:srgbClr val="D88333"/>
              </a:gs>
              <a:gs pos="100000">
                <a:srgbClr val="A5C743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defRPr/>
            </a:pPr>
            <a:endParaRPr lang="en-US" altLang="en-US" smtClean="0"/>
          </a:p>
        </p:txBody>
      </p:sp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/>
              <a:t>     © 2017 Pearson Education, Ltd.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3906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B3C86-1EDA-4B5B-AA63-62B894E565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44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BC61B-837A-4E97-BCA0-8C43BC3AD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34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F130-CDC0-4C1D-9CBA-D6A3D1436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78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BA101-D320-410E-B206-1624B1FF9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75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61D94-F92A-4AEC-9A2E-412A31CA5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71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9425C-C17B-4C25-AF99-95492B013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18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BAC89-BEF5-4606-B6DE-F3CCCB30E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2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30AC1-A0C7-43B4-82ED-ECF2E89131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48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FF3C-6107-4718-80DD-3FBCA613A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20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373FF-0BC0-4B45-A0B9-C43A503594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5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/>
              <a:t>     © 2017 Pearson Education, Ltd.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64788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9AFA0-7369-4428-81E7-8F6A925EF5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44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50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6858000" y="5791200"/>
            <a:ext cx="2286000" cy="152400"/>
          </a:xfrm>
        </p:spPr>
        <p:txBody>
          <a:bodyPr anchor="ctr"/>
          <a:lstStyle>
            <a:lvl1pPr marL="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19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D9447F-493E-4196-A9A4-71DE5F57683E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9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0F6C39B-CA54-4AA8-AC7E-E6503F52AD63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874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0CAB3E9-4485-4D45-8042-298A8E653CE7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54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443739" y="6245321"/>
            <a:ext cx="130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227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752600"/>
            <a:ext cx="8286750" cy="1752600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943600" y="5715000"/>
            <a:ext cx="3186996" cy="152400"/>
          </a:xfrm>
        </p:spPr>
        <p:txBody>
          <a:bodyPr anchor="ctr"/>
          <a:lstStyle>
            <a:lvl1pPr marL="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84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6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858000" y="5791200"/>
            <a:ext cx="2286000" cy="152400"/>
          </a:xfrm>
        </p:spPr>
        <p:txBody>
          <a:bodyPr anchor="ctr"/>
          <a:lstStyle>
            <a:lvl1pPr marL="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32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648200" y="2057400"/>
            <a:ext cx="4495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648200" y="3352800"/>
            <a:ext cx="4495800" cy="838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6553200"/>
            <a:ext cx="7772400" cy="30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39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174B0A6-9017-4456-9389-BD4513D03CB6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2411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8522D03-206B-4E0B-997A-1AF270262BA5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2061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C4046B1-260E-4583-A8AE-4669FEEAF626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61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0E305F-93AE-42A1-949D-89996F97619F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0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96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2978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6858000" y="5791200"/>
            <a:ext cx="2286000" cy="152400"/>
          </a:xfrm>
        </p:spPr>
        <p:txBody>
          <a:bodyPr anchor="ctr"/>
          <a:lstStyle>
            <a:lvl1pPr marL="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007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D9447F-493E-4196-A9A4-71DE5F57683E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8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0F6C39B-CA54-4AA8-AC7E-E6503F52AD63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587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0CAB3E9-4485-4D45-8042-298A8E653CE7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43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443739" y="6245321"/>
            <a:ext cx="130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94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752600"/>
            <a:ext cx="8286750" cy="1752600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943600" y="5715000"/>
            <a:ext cx="3186996" cy="152400"/>
          </a:xfrm>
        </p:spPr>
        <p:txBody>
          <a:bodyPr anchor="ctr"/>
          <a:lstStyle>
            <a:lvl1pPr marL="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914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851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858000" y="5791200"/>
            <a:ext cx="2286000" cy="152400"/>
          </a:xfrm>
        </p:spPr>
        <p:txBody>
          <a:bodyPr anchor="ctr"/>
          <a:lstStyle>
            <a:lvl1pPr marL="0" indent="0" algn="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90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  <a:endParaRPr lang="en-US" altLang="en-US" sz="1800" dirty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486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648200" y="2057400"/>
            <a:ext cx="4495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648200" y="3352800"/>
            <a:ext cx="4495800" cy="838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6553200"/>
            <a:ext cx="7772400" cy="30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7839" y="6245321"/>
            <a:ext cx="1287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defRPr/>
            </a:pPr>
            <a:fld id="{6876E922-71D1-4097-ABD8-F533443607D1}" type="slidenum">
              <a:rPr lang="en-US" altLang="en-US" sz="1400" smtClean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342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174B0A6-9017-4456-9389-BD4513D03CB6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718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8522D03-206B-4E0B-997A-1AF270262BA5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916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C4046B1-260E-4583-A8AE-4669FEEAF626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0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3000" y="6245225"/>
            <a:ext cx="7086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t>Copyright © 2017 McGraw-Hill Education. All rights reserved. No reproduction or distribution without the prior written consent of McGraw-Hill Education.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0E305F-93AE-42A1-949D-89996F97619F}" type="slidenum">
              <a:rPr lang="en-US" altLang="en-US" sz="1800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/>
              <a:t>‹#›</a:t>
            </a:fld>
            <a:endParaRPr lang="en-US" altLang="en-US" sz="1800" dirty="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095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2F314-25E8-4719-85E9-47DF05811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371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5ADB2-2603-4E38-8122-B146D968D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54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B2DFE-DF01-48A7-8A89-C9EF5517F3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27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E8FF-7513-4E26-ADDF-2409B58B2E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741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0F8EC-3E28-4F2A-806F-4279FBF23D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994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9498-5BB4-4B6E-A0C8-3DD037D4B8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371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36180-C143-4345-B6C7-79CDDE0601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541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9AD66-DD74-4059-A3E3-F71E141569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78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64DAE-55AE-4736-B263-088F60976C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7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9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8340A-56C8-4BB5-AF57-EAD7AF2701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4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FE73-A6DC-430F-A97C-4F96692AB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0.xml"/></Relationships>
</file>

<file path=ppt/slideMasters/_rels/slideMaster10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1.xml"/></Relationships>
</file>

<file path=ppt/slideMasters/_rels/slideMaster10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2.xml"/></Relationships>
</file>

<file path=ppt/slideMasters/_rels/slideMaster10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3.xml"/></Relationships>
</file>

<file path=ppt/slideMasters/_rels/slideMaster10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4.xml"/></Relationships>
</file>

<file path=ppt/slideMasters/_rels/slideMaster10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6.xml"/></Relationships>
</file>

<file path=ppt/slideMasters/_rels/slideMaster1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7.xml"/></Relationships>
</file>

<file path=ppt/slideMasters/_rels/slideMaster1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8.xml"/></Relationships>
</file>

<file path=ppt/slideMasters/_rels/slideMaster1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9.xml"/></Relationships>
</file>

<file path=ppt/slideMasters/_rels/slideMaster1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20.xml"/></Relationships>
</file>

<file path=ppt/slideMasters/_rels/slideMaster1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21.xml"/></Relationships>
</file>

<file path=ppt/slideMasters/_rels/slideMaster1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0.xml"/></Relationships>
</file>

<file path=ppt/slideMasters/_rels/slideMaster1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23.xml"/></Relationships>
</file>

<file path=ppt/slideMasters/_rels/slideMaster1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7.xml"/></Relationships>
</file>

<file path=ppt/slideMasters/_rels/slideMaster1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8.xml"/><Relationship Id="rId1" Type="http://schemas.openxmlformats.org/officeDocument/2006/relationships/slideLayout" Target="../slideLayouts/slideLayout24.xml"/></Relationships>
</file>

<file path=ppt/slideMasters/_rels/slideMaster1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9.xml"/><Relationship Id="rId1" Type="http://schemas.openxmlformats.org/officeDocument/2006/relationships/slideLayout" Target="../slideLayouts/slideLayout25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0.xml"/><Relationship Id="rId1" Type="http://schemas.openxmlformats.org/officeDocument/2006/relationships/slideLayout" Target="../slideLayouts/slideLayout26.xml"/></Relationships>
</file>

<file path=ppt/slideMasters/_rels/slideMaster1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2.xml"/><Relationship Id="rId1" Type="http://schemas.openxmlformats.org/officeDocument/2006/relationships/slideLayout" Target="../slideLayouts/slideLayout27.xml"/></Relationships>
</file>

<file path=ppt/slideMasters/_rels/slideMaster1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3.xml"/><Relationship Id="rId1" Type="http://schemas.openxmlformats.org/officeDocument/2006/relationships/slideLayout" Target="../slideLayouts/slideLayout28.xml"/></Relationships>
</file>

<file path=ppt/slideMasters/_rels/slideMaster1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4.xml"/><Relationship Id="rId1" Type="http://schemas.openxmlformats.org/officeDocument/2006/relationships/slideLayout" Target="../slideLayouts/slideLayout29.xml"/></Relationships>
</file>

<file path=ppt/slideMasters/_rels/slideMaster1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5.xml"/><Relationship Id="rId1" Type="http://schemas.openxmlformats.org/officeDocument/2006/relationships/slideLayout" Target="../slideLayouts/slideLayout30.xml"/></Relationships>
</file>

<file path=ppt/slideMasters/_rels/slideMaster1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31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32.xml"/></Relationships>
</file>

<file path=ppt/slideMasters/_rels/slideMaster1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33.xml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34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0.xml"/><Relationship Id="rId1" Type="http://schemas.openxmlformats.org/officeDocument/2006/relationships/slideLayout" Target="../slideLayouts/slideLayout35.xml"/></Relationships>
</file>

<file path=ppt/slideMasters/_rels/slideMaster1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1.xml"/></Relationships>
</file>

<file path=ppt/slideMasters/_rels/slideMaster1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2.xml"/></Relationships>
</file>

<file path=ppt/slideMasters/_rels/slideMaster1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3.xml"/><Relationship Id="rId1" Type="http://schemas.openxmlformats.org/officeDocument/2006/relationships/slideLayout" Target="../slideLayouts/slideLayout36.xml"/></Relationships>
</file>

<file path=ppt/slideMasters/_rels/slideMaster1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4.xml"/></Relationships>
</file>

<file path=ppt/slideMasters/_rels/slideMaster1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5.xml"/><Relationship Id="rId1" Type="http://schemas.openxmlformats.org/officeDocument/2006/relationships/slideLayout" Target="../slideLayouts/slideLayout37.xml"/></Relationships>
</file>

<file path=ppt/slideMasters/_rels/slideMaster1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6.xml"/><Relationship Id="rId1" Type="http://schemas.openxmlformats.org/officeDocument/2006/relationships/slideLayout" Target="../slideLayouts/slideLayout38.xml"/></Relationships>
</file>

<file path=ppt/slideMasters/_rels/slideMaster1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7.xml"/><Relationship Id="rId1" Type="http://schemas.openxmlformats.org/officeDocument/2006/relationships/slideLayout" Target="../slideLayouts/slideLayout39.xml"/></Relationships>
</file>

<file path=ppt/slideMasters/_rels/slideMaster1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14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1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14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150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1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51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slideMasters/_rels/slideMaster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slideMasters/_rels/slideMaster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6.xml"/></Relationships>
</file>

<file path=ppt/slideMasters/_rels/slideMaster96.xml.rels><?xml version="1.0" encoding="UTF-8" standalone="yes"?>
<Relationships xmlns="http://schemas.openxmlformats.org/package/2006/relationships"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7.xml"/></Relationships>
</file>

<file path=ppt/slideMasters/_rels/slideMaster97.xml.rels><?xml version="1.0" encoding="UTF-8" standalone="yes"?>
<Relationships xmlns="http://schemas.openxmlformats.org/package/2006/relationships"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8.xml"/></Relationships>
</file>

<file path=ppt/slideMasters/_rels/slideMaster98.xml.rels><?xml version="1.0" encoding="UTF-8" standalone="yes"?>
<Relationships xmlns="http://schemas.openxmlformats.org/package/2006/relationships"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9.xml"/></Relationships>
</file>

<file path=ppt/slideMasters/_rels/slideMaster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134533"/>
            <a:ext cx="8737600" cy="521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17" y="6546850"/>
            <a:ext cx="3086100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z="900" dirty="0" smtClean="0"/>
              <a:t> © 2017 Pearson Education, Ltd.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3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</p:sldLayoutIdLst>
  <p:timing>
    <p:tnLst>
      <p:par>
        <p:cTn id="1" dur="indefinite" restart="never" nodeType="tmRoot"/>
      </p:par>
    </p:tnLst>
  </p:timing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D8813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292100" indent="-292100" algn="l" rtl="0" eaLnBrk="1" fontAlgn="base" hangingPunct="1">
        <a:spcBef>
          <a:spcPct val="45000"/>
        </a:spcBef>
        <a:spcAft>
          <a:spcPct val="20000"/>
        </a:spcAft>
        <a:buClr>
          <a:srgbClr val="D8813B"/>
        </a:buClr>
        <a:buFont typeface="Arial" panose="020B0604020202020204" pitchFamily="34" charset="0"/>
        <a:buChar char="•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23900" indent="-292100" algn="l" rtl="0" eaLnBrk="1" fontAlgn="base" hangingPunct="1">
        <a:spcBef>
          <a:spcPct val="45000"/>
        </a:spcBef>
        <a:spcAft>
          <a:spcPct val="20000"/>
        </a:spcAft>
        <a:buClr>
          <a:srgbClr val="D8813B"/>
        </a:buClr>
        <a:buFont typeface="Arial" panose="020B0604020202020204" pitchFamily="34" charset="0"/>
        <a:buChar char="•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93800" indent="-279400" algn="l" rtl="0" eaLnBrk="1" fontAlgn="base" hangingPunct="1">
        <a:spcBef>
          <a:spcPct val="45000"/>
        </a:spcBef>
        <a:spcAft>
          <a:spcPct val="20000"/>
        </a:spcAft>
        <a:buClr>
          <a:srgbClr val="D8813B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828800" indent="-347663" algn="l" rtl="0" eaLnBrk="1" fontAlgn="base" hangingPunct="1">
        <a:spcBef>
          <a:spcPct val="45000"/>
        </a:spcBef>
        <a:spcAft>
          <a:spcPct val="20000"/>
        </a:spcAft>
        <a:buClr>
          <a:srgbClr val="D8813B"/>
        </a:buClr>
        <a:buFont typeface="Arial" panose="020B0604020202020204" pitchFamily="34" charset="0"/>
        <a:buChar char="•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455863" indent="-347663" algn="l" rtl="0" eaLnBrk="1" fontAlgn="base" hangingPunct="1">
        <a:spcBef>
          <a:spcPct val="45000"/>
        </a:spcBef>
        <a:spcAft>
          <a:spcPct val="20000"/>
        </a:spcAft>
        <a:buClr>
          <a:srgbClr val="D8813B"/>
        </a:buClr>
        <a:buFont typeface="Arial" panose="020B0604020202020204" pitchFamily="34" charset="0"/>
        <a:buChar char="•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043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5622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7468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548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3199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3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77DD636-8289-458A-B70F-0E0246205812}" type="slidenum">
              <a:rPr lang="en-US">
                <a:solidFill>
                  <a:srgbClr val="000000"/>
                </a:solidFill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753475" y="64008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IN" altLang="en-US" sz="1400" smtClean="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1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753475" y="6400800"/>
            <a:ext cx="184150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400" dirty="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1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648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753475" y="6400800"/>
            <a:ext cx="184150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400" dirty="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8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3EA950B-D1E1-4C02-8537-60AC023CD90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753475" y="64008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40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5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5584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6517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3235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4352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8158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7143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2940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7867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0337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7198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670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379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0706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880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9627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6322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3490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3207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9341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8323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8473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1653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2017 Pearson Education, Ltd.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://www.mediaresource.org/instruct.ht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7.xml"/><Relationship Id="rId4" Type="http://schemas.openxmlformats.org/officeDocument/2006/relationships/image" Target="file:///C:\Documents%20and%20Settings\rajesh.ACEPRO\Desktop\11\Table\Labeled\TB28_6-2_angiosperms-L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Documents%20and%20Settings\rajesh.ACEPRO\Desktop\9-May\Chapter%2028\Unlabeled\28_02_crop_origins-U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C:\Documents%20and%20Settings\rajesh.ACEPRO\Desktop\11\Table\Labeled\TB28_1_drugs_from_plants-L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C:\Documents%20and%20Settings\rajesh.ACEPRO\Desktop\9-May\Chapter%2028\Unlabeled\_RM_ch28_roadmap-U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file:///C:\Documents%20and%20Settings\rajesh.ACEPRO\Desktop\9-May\Chapter%2028\Unlabeled\28_07_cuticle_stomata-U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C:\Documents%20and%20Settings\rajesh.ACEPRO\Desktop\9-May\Chapter%2028\Unlabeled\28_10_gametangia-U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file:///C:\Documents%20and%20Settings\rajesh.ACEPRO\Desktop\9-May\Chapter%2028\Unlabeled\28_11_green_algae_zygotes-U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C:\Documents%20and%20Settings\rajesh.ACEPRO\Desktop\9-May\Chapter%2028\Unlabeled\28_12_alt_of_generations-U.jpg" TargetMode="External"/><Relationship Id="rId9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file:///C:\Documents%20and%20Settings\rajesh.ACEPRO\Desktop\Step\Unlabeled\28_13_gametophyte_dominant_step5-U.jpg" TargetMode="External"/><Relationship Id="rId9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file:///C:\Documents%20and%20Settings\rajesh.ACEPRO\Desktop\9-May\Chapter%2028\Unlabeled\28_14_sporophyte_dominant-U.jpg" TargetMode="Externa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4" Type="http://schemas.openxmlformats.org/officeDocument/2006/relationships/image" Target="file:///C:\Documents%20and%20Settings\rajesh.ACEPRO\Desktop\9-May\Chapter%2028\Unlabeled\28_16a_homo_vs_heterospory-U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file:///C:\Documents%20and%20Settings\rajesh.ACEPRO\Desktop\9-May\Chapter%2028\Unlabeled\28_16b_homo_vs_heterospory-U.jpg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file:///C:\Documents%20and%20Settings\rajesh.ACEPRO\Desktop\9-May\Chapter%2028\Unlabeled\28_17_seeds-U.jpg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file:///C:\Documents%20and%20Settings\rajesh.ACEPRO\Desktop\11\Unlabelled\28_18_heterospory_gymno_step8-U.jpg" TargetMode="External"/><Relationship Id="rId9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file:///C:\Documents%20and%20Settings\rajesh.ACEPRO\Desktop\9-May\Chapter%2028\Unlabeled\28_19_heterospory_angio-U.jpg" TargetMode="External"/><Relationship Id="rId9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C:\Documents%20and%20Settings\rajesh.ACEPRO\Desktop\9-May\Chapter%2028\Unlabeled\28_20_pollinators-U.jpg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8.xml"/><Relationship Id="rId4" Type="http://schemas.openxmlformats.org/officeDocument/2006/relationships/image" Target="file:///C:\Documents%20and%20Settings\rajesh.ACEPRO\Desktop\9-May\Chapter%2028\Unlabeled\28_21-2_flower_color_expt-U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9.xml"/><Relationship Id="rId4" Type="http://schemas.openxmlformats.org/officeDocument/2006/relationships/image" Target="file:///C:\Documents%20and%20Settings\rajesh.ACEPRO\Desktop\9-May\Chapter%2028\Unlabeled\28_21-4_flower_color_exp-U.jpg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C:\Documents%20and%20Settings\rajesh.ACEPRO\Desktop\9-May\Chapter%2028\Unlabeled\28_22_fruits-U.jpg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Relationship Id="rId4" Type="http://schemas.openxmlformats.org/officeDocument/2006/relationships/image" Target="file:///C:\Documents%20and%20Settings\rajesh.ACEPRO\Desktop\9-May\Chapter%2028\Unlabeled\28_24_mono_vs_dicots-U.jpg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C:\Documents%20and%20Settings\rajesh.ACEPRO\Desktop\11\Table\Labeled\TB28_3_nonvascular_plants-L.jp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5.xml"/><Relationship Id="rId4" Type="http://schemas.openxmlformats.org/officeDocument/2006/relationships/image" Target="file:///C:\Documents%20and%20Settings\rajesh.ACEPRO\Desktop\11\Table\Labeled\TB28_3_nonvascular_plants-L.jpg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6.xml"/><Relationship Id="rId4" Type="http://schemas.openxmlformats.org/officeDocument/2006/relationships/image" Target="file:///C:\Documents%20and%20Settings\rajesh.ACEPRO\Desktop\11\Table\Labeled\TB28_3_nonvascular_plants-L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7.xml"/><Relationship Id="rId4" Type="http://schemas.openxmlformats.org/officeDocument/2006/relationships/image" Target="file:///C:\Documents%20and%20Settings\rajesh.ACEPRO\Desktop\11\Table\Labeled\TB28_4-1_seedless_vascular-L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8.xml"/><Relationship Id="rId4" Type="http://schemas.openxmlformats.org/officeDocument/2006/relationships/image" Target="file:///C:\Documents%20and%20Settings\rajesh.ACEPRO\Desktop\11\Table\Labeled\TB28_4-1_seedless_vascular-L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9.xml"/><Relationship Id="rId4" Type="http://schemas.openxmlformats.org/officeDocument/2006/relationships/image" Target="file:///C:\Documents%20and%20Settings\rajesh.ACEPRO\Desktop\11\Table\Labeled\TB28_4-2_seedless_vascular-L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.xml"/><Relationship Id="rId4" Type="http://schemas.openxmlformats.org/officeDocument/2006/relationships/image" Target="file:///C:\Documents%20and%20Settings\rajesh.ACEPRO\Desktop\11\Table\Labeled\TB28_4-2_seedless_vascular-L.jpg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1.xml"/><Relationship Id="rId4" Type="http://schemas.openxmlformats.org/officeDocument/2006/relationships/image" Target="file:///C:\Documents%20and%20Settings\rajesh.ACEPRO\Desktop\11\Table\Labeled\TB28_5-1_gymnosperms-L.j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2.xml"/><Relationship Id="rId4" Type="http://schemas.openxmlformats.org/officeDocument/2006/relationships/image" Target="file:///C:\Documents%20and%20Settings\rajesh.ACEPRO\Desktop\11\Table\Labeled\TB28_5-1_gymnosperms-L.jpg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2.jpeg"/><Relationship Id="rId4" Type="http://schemas.openxmlformats.org/officeDocument/2006/relationships/image" Target="file:///C:\Documents%20and%20Settings\rajesh.ACEPRO\Desktop\11\Table\Labeled\TB28_5-2_gymnosperms-L.jpg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4.xml"/><Relationship Id="rId4" Type="http://schemas.openxmlformats.org/officeDocument/2006/relationships/image" Target="file:///C:\Documents%20and%20Settings\rajesh.ACEPRO\Desktop\11\Table\Labeled\TB28_5-2_gymnosperms-L.jp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5.xml"/><Relationship Id="rId4" Type="http://schemas.openxmlformats.org/officeDocument/2006/relationships/image" Target="file:///C:\Documents%20and%20Settings\rajesh.ACEPRO\Desktop\11\Table\Labeled\TB28_5-2_gymnosperms-L.jpg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C:\Documents%20and%20Settings\rajesh.ACEPRO\Desktop\11\Table\Labeled\TB28_6-1_angiosperms-L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20000"/>
              </a:spcAft>
              <a:buClr>
                <a:srgbClr val="9D002D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en-US" dirty="0" smtClean="0"/>
              <a:t>Green Algae and </a:t>
            </a:r>
            <a:br>
              <a:rPr lang="en-US" altLang="en-US" dirty="0" smtClean="0"/>
            </a:br>
            <a:r>
              <a:rPr lang="en-US" altLang="en-US" dirty="0" smtClean="0"/>
              <a:t>Land Plants</a:t>
            </a:r>
            <a:endParaRPr lang="en-US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08" y="1216152"/>
            <a:ext cx="6577584" cy="4425696"/>
          </a:xfrm>
          <a:prstGeom prst="rect">
            <a:avLst/>
          </a:prstGeom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28.6-2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704" y="2127504"/>
            <a:ext cx="8546592" cy="2602992"/>
            <a:chOff x="298704" y="3300984"/>
            <a:chExt cx="8546592" cy="26029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279"/>
            <a:stretch/>
          </p:blipFill>
          <p:spPr>
            <a:xfrm>
              <a:off x="298704" y="3300984"/>
              <a:ext cx="8546592" cy="5623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88" b="3177"/>
            <a:stretch/>
          </p:blipFill>
          <p:spPr>
            <a:xfrm>
              <a:off x="298704" y="3863340"/>
              <a:ext cx="8546592" cy="2040636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Plants Are Primary Producers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Land plants are the dominant primary producers in terrestrial ecosystems</a:t>
            </a:r>
          </a:p>
          <a:p>
            <a:pPr lvl="1"/>
            <a:r>
              <a:rPr lang="en-US" altLang="en-US" smtClean="0"/>
              <a:t>They convert energy in sunlight into chemical energy</a:t>
            </a:r>
          </a:p>
          <a:p>
            <a:pPr lvl="1"/>
            <a:r>
              <a:rPr lang="en-US" altLang="en-US" smtClean="0"/>
              <a:t>The sugars produced by land plants support virtually all other organisms in terrestrial habitats</a:t>
            </a:r>
          </a:p>
        </p:txBody>
      </p:sp>
    </p:spTree>
    <p:extLst>
      <p:ext uri="{BB962C8B-B14F-4D97-AF65-F5344CB8AC3E}">
        <p14:creationId xmlns:p14="http://schemas.microsoft.com/office/powerpoint/2010/main" val="2561606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Plants Are Primary Producers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Land plants are the key to the carbon cycle </a:t>
            </a:r>
          </a:p>
          <a:p>
            <a:pPr lvl="1"/>
            <a:r>
              <a:rPr lang="en-US" altLang="en-US" dirty="0" smtClean="0"/>
              <a:t>Take CO</a:t>
            </a:r>
            <a:r>
              <a:rPr lang="en-US" altLang="en-US" baseline="-25000" dirty="0" smtClean="0"/>
              <a:t>2 </a:t>
            </a:r>
            <a:r>
              <a:rPr lang="en-US" altLang="en-US" dirty="0" smtClean="0"/>
              <a:t>from the atmosphere and reduce it to make sugars</a:t>
            </a:r>
          </a:p>
          <a:p>
            <a:pPr lvl="1"/>
            <a:r>
              <a:rPr lang="en-US" altLang="en-US" dirty="0" smtClean="0"/>
              <a:t>Fix much more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than they release</a:t>
            </a:r>
          </a:p>
          <a:p>
            <a:r>
              <a:rPr lang="en-US" altLang="en-US" dirty="0" smtClean="0"/>
              <a:t>The loss of plant-rich prairies has contributed to increased concentrations of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in the atmosphere</a:t>
            </a:r>
          </a:p>
          <a:p>
            <a:pPr lvl="1"/>
            <a:r>
              <a:rPr lang="en-US" altLang="en-US" dirty="0" smtClean="0"/>
              <a:t>Partly responsible for rising temperatures associated with global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864382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Plants Provide Humans with Food, Fuel, Fiber,</a:t>
            </a:r>
            <a:br>
              <a:rPr lang="en-US" altLang="en-US" dirty="0" smtClean="0"/>
            </a:br>
            <a:r>
              <a:rPr lang="en-US" altLang="en-US" dirty="0" smtClean="0"/>
              <a:t>Building Materials, and Medicines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Food</a:t>
            </a:r>
          </a:p>
          <a:p>
            <a:pPr lvl="1"/>
            <a:r>
              <a:rPr lang="en-US" altLang="en-US" dirty="0" smtClean="0"/>
              <a:t>Agricultural research began with the initial domestication of crop plants</a:t>
            </a:r>
          </a:p>
          <a:p>
            <a:pPr lvl="2"/>
            <a:r>
              <a:rPr lang="en-US" altLang="en-US" b="1" dirty="0" smtClean="0"/>
              <a:t>Artificial selection </a:t>
            </a:r>
            <a:r>
              <a:rPr lang="en-US" altLang="en-US" dirty="0" smtClean="0"/>
              <a:t>for plants with certain properties has led to dramatic changes in plant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955545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124456" y="213360"/>
            <a:ext cx="4895088" cy="64312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28.2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46324" y="219075"/>
            <a:ext cx="48619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Plants were domesticated at an array of locations.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816499" y="1336676"/>
            <a:ext cx="50174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Wheat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081362" y="1522413"/>
            <a:ext cx="80791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Sunflower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497162" y="1836738"/>
            <a:ext cx="5257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Maize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387749" y="2279651"/>
            <a:ext cx="5209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Potato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676799" y="2255838"/>
            <a:ext cx="42800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Millet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756174" y="1611313"/>
            <a:ext cx="50975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Barley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142062" y="1357313"/>
            <a:ext cx="35266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Rice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626124" y="1522413"/>
            <a:ext cx="7902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Soybeans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146324" y="3400426"/>
            <a:ext cx="3932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Artificial selection changes the traits of</a:t>
            </a:r>
          </a:p>
          <a:p>
            <a:pPr eaLnBrk="0" hangingPunct="0"/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domesticated species.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5467374" y="5078413"/>
            <a:ext cx="126156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Domestic maize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003699" y="6351588"/>
            <a:ext cx="166244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>
                <a:solidFill>
                  <a:srgbClr val="FFFFFF"/>
                </a:solidFill>
                <a:latin typeface="Arial"/>
                <a:ea typeface="ＭＳ Ｐゴシック" charset="0"/>
              </a:rPr>
              <a:t>Wild maize (teosinte)</a:t>
            </a:r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Plants Provide Humans with Food, Fuel, Fiber,</a:t>
            </a:r>
            <a:br>
              <a:rPr lang="en-US" altLang="en-US" smtClean="0"/>
            </a:br>
            <a:r>
              <a:rPr lang="en-US" altLang="en-US" smtClean="0"/>
              <a:t>Building Materials, and Medicines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Fuel</a:t>
            </a:r>
          </a:p>
          <a:p>
            <a:pPr lvl="1"/>
            <a:r>
              <a:rPr lang="en-US" altLang="en-US" dirty="0" smtClean="0"/>
              <a:t>Historically, humans relied on wood burning for energy</a:t>
            </a:r>
          </a:p>
          <a:p>
            <a:pPr lvl="1"/>
            <a:r>
              <a:rPr lang="en-US" altLang="en-US" dirty="0" smtClean="0"/>
              <a:t>In industrialized countries, fossil fuels including coal and petroleum or natural gas have replaced wood</a:t>
            </a:r>
          </a:p>
          <a:p>
            <a:pPr lvl="2"/>
            <a:r>
              <a:rPr lang="en-US" altLang="en-US" dirty="0" smtClean="0"/>
              <a:t>Fossil fuels are derived from plants—living or </a:t>
            </a:r>
            <a:br>
              <a:rPr lang="en-US" altLang="en-US" dirty="0" smtClean="0"/>
            </a:br>
            <a:r>
              <a:rPr lang="en-US" altLang="en-US" dirty="0" smtClean="0"/>
              <a:t>long-deceased</a:t>
            </a:r>
          </a:p>
        </p:txBody>
      </p:sp>
    </p:spTree>
    <p:extLst>
      <p:ext uri="{BB962C8B-B14F-4D97-AF65-F5344CB8AC3E}">
        <p14:creationId xmlns:p14="http://schemas.microsoft.com/office/powerpoint/2010/main" val="1822395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Plants Provide Humans with Food, Fuel, Fiber,</a:t>
            </a:r>
            <a:br>
              <a:rPr lang="en-US" altLang="en-US" smtClean="0"/>
            </a:br>
            <a:r>
              <a:rPr lang="en-US" altLang="en-US" smtClean="0"/>
              <a:t>Building Materials, and Medicines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Fiber and Building Materials</a:t>
            </a:r>
          </a:p>
          <a:p>
            <a:pPr lvl="1"/>
            <a:r>
              <a:rPr lang="en-US" altLang="en-US" dirty="0" smtClean="0"/>
              <a:t>Plants provide us with important sources of raw material for clothing, rope, and household articles such as towels and linens</a:t>
            </a:r>
          </a:p>
          <a:p>
            <a:pPr lvl="1"/>
            <a:r>
              <a:rPr lang="en-US" altLang="en-US" dirty="0" smtClean="0"/>
              <a:t>Woody plants provide</a:t>
            </a:r>
          </a:p>
          <a:p>
            <a:pPr lvl="2"/>
            <a:r>
              <a:rPr lang="en-US" altLang="en-US" dirty="0" smtClean="0"/>
              <a:t>Lumber for houses and furniture</a:t>
            </a:r>
          </a:p>
          <a:p>
            <a:pPr lvl="2"/>
            <a:r>
              <a:rPr lang="en-US" altLang="en-US" dirty="0" smtClean="0"/>
              <a:t>Fibers used to make paper</a:t>
            </a:r>
          </a:p>
        </p:txBody>
      </p:sp>
    </p:spTree>
    <p:extLst>
      <p:ext uri="{BB962C8B-B14F-4D97-AF65-F5344CB8AC3E}">
        <p14:creationId xmlns:p14="http://schemas.microsoft.com/office/powerpoint/2010/main" val="4246341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Plants Provide Humans with Food, Fuel, Fiber,</a:t>
            </a:r>
            <a:br>
              <a:rPr lang="en-US" altLang="en-US" smtClean="0"/>
            </a:br>
            <a:r>
              <a:rPr lang="en-US" altLang="en-US" smtClean="0"/>
              <a:t>Building Materials, and Medicines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Medicines</a:t>
            </a:r>
          </a:p>
          <a:p>
            <a:pPr lvl="1"/>
            <a:r>
              <a:rPr lang="en-US" altLang="en-US" dirty="0" smtClean="0"/>
              <a:t>About 25% of the prescriptions written in the United States each year include at least one molecule derived from plants</a:t>
            </a:r>
          </a:p>
          <a:p>
            <a:r>
              <a:rPr lang="en-US" altLang="en-US" dirty="0" smtClean="0"/>
              <a:t>Most of these compounds are synthesized by plants to repel herbivores</a:t>
            </a:r>
          </a:p>
        </p:txBody>
      </p:sp>
    </p:spTree>
    <p:extLst>
      <p:ext uri="{BB962C8B-B14F-4D97-AF65-F5344CB8AC3E}">
        <p14:creationId xmlns:p14="http://schemas.microsoft.com/office/powerpoint/2010/main" val="3421883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28.1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4"/>
          <a:stretch>
            <a:fillRect/>
          </a:stretch>
        </p:blipFill>
        <p:spPr>
          <a:xfrm>
            <a:off x="298704" y="728472"/>
            <a:ext cx="8546592" cy="5401056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 Biologists Study Green Algae and Land Plants ?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To understand diversification: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Compare morphological traits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Analyze the fossil record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Estimate phylogenetic trees</a:t>
            </a:r>
          </a:p>
        </p:txBody>
      </p:sp>
    </p:spTree>
    <p:extLst>
      <p:ext uri="{BB962C8B-B14F-4D97-AF65-F5344CB8AC3E}">
        <p14:creationId xmlns:p14="http://schemas.microsoft.com/office/powerpoint/2010/main" val="80644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"/>
          <a:stretch>
            <a:fillRect/>
          </a:stretch>
        </p:blipFill>
        <p:spPr>
          <a:xfrm>
            <a:off x="298704" y="1124712"/>
            <a:ext cx="8546592" cy="46085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Chapter 28 Opening Roadmap.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Analyzing Morphological Traits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green algae include species that </a:t>
            </a:r>
          </a:p>
          <a:p>
            <a:pPr lvl="1"/>
            <a:r>
              <a:rPr lang="en-US" altLang="en-US" dirty="0" smtClean="0"/>
              <a:t>Are unicellular, colonial, or multicellular </a:t>
            </a:r>
          </a:p>
          <a:p>
            <a:pPr lvl="1"/>
            <a:r>
              <a:rPr lang="en-US" altLang="en-US" dirty="0" smtClean="0"/>
              <a:t>Live in marine, freshwater, or moist terrestrial habitats</a:t>
            </a:r>
          </a:p>
          <a:p>
            <a:r>
              <a:rPr lang="en-US" altLang="en-US" dirty="0" smtClean="0"/>
              <a:t>The vast majority of green algae are aquatic</a:t>
            </a:r>
          </a:p>
          <a:p>
            <a:r>
              <a:rPr lang="en-US" altLang="en-US" dirty="0" smtClean="0"/>
              <a:t>The vast majority of land plants are terrestrial</a:t>
            </a:r>
          </a:p>
        </p:txBody>
      </p:sp>
    </p:spTree>
    <p:extLst>
      <p:ext uri="{BB962C8B-B14F-4D97-AF65-F5344CB8AC3E}">
        <p14:creationId xmlns:p14="http://schemas.microsoft.com/office/powerpoint/2010/main" val="2820999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Similarities between Green Algae and Land Plants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Biologists have long hypothesized that green algae are closely related to plants on the basis of several key traits:</a:t>
            </a:r>
          </a:p>
          <a:p>
            <a:pPr lvl="1"/>
            <a:r>
              <a:rPr lang="en-US" altLang="en-US" dirty="0" smtClean="0"/>
              <a:t>Their chloroplast structure is the same</a:t>
            </a:r>
          </a:p>
          <a:p>
            <a:pPr lvl="1"/>
            <a:r>
              <a:rPr lang="en-US" altLang="en-US" dirty="0" smtClean="0"/>
              <a:t>Their thylakoid arrangements are similar</a:t>
            </a:r>
          </a:p>
          <a:p>
            <a:pPr lvl="1"/>
            <a:r>
              <a:rPr lang="en-US" altLang="en-US" dirty="0" smtClean="0"/>
              <a:t>Their cell walls, sperm, and peroxisomes are similar in structure and composition</a:t>
            </a:r>
          </a:p>
          <a:p>
            <a:pPr lvl="1"/>
            <a:r>
              <a:rPr lang="en-US" altLang="en-US" dirty="0" smtClean="0"/>
              <a:t>Their chloroplasts synthesize starch as a storage product</a:t>
            </a:r>
          </a:p>
        </p:txBody>
      </p:sp>
    </p:spTree>
    <p:extLst>
      <p:ext uri="{BB962C8B-B14F-4D97-AF65-F5344CB8AC3E}">
        <p14:creationId xmlns:p14="http://schemas.microsoft.com/office/powerpoint/2010/main" val="1629789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4.30\conversion\IRDVD\JPG Creation\Freeman Biological Science, 6E\Output\Final Deliverables\Chapter 28\JPEG FILES\Labeled\28_04a_land_plants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4"/>
          <a:stretch/>
        </p:blipFill>
        <p:spPr bwMode="auto">
          <a:xfrm>
            <a:off x="5313681" y="1134533"/>
            <a:ext cx="3530803" cy="38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Major Morphological Differences among Land Plants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82563" y="1134533"/>
            <a:ext cx="4971098" cy="521864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i="1" dirty="0" smtClean="0"/>
              <a:t>Nonvascular plants </a:t>
            </a:r>
          </a:p>
          <a:p>
            <a:pPr lvl="1"/>
            <a:r>
              <a:rPr lang="en-US" dirty="0" smtClean="0"/>
              <a:t>Lack </a:t>
            </a:r>
            <a:r>
              <a:rPr lang="en-US" b="1" dirty="0" smtClean="0"/>
              <a:t>vascular tissue</a:t>
            </a:r>
          </a:p>
          <a:p>
            <a:pPr lvl="2"/>
            <a:r>
              <a:rPr lang="en-US" dirty="0" smtClean="0"/>
              <a:t>Specialized groups of cells that conduct water or dissolved nutrients throughout the plant body</a:t>
            </a:r>
          </a:p>
          <a:p>
            <a:pPr lvl="1"/>
            <a:r>
              <a:rPr lang="en-US" dirty="0" smtClean="0"/>
              <a:t>Include mosses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/>
              <a:t>spores</a:t>
            </a:r>
            <a:r>
              <a:rPr lang="en-US" dirty="0" smtClean="0"/>
              <a:t>, not seeds, for reproduction and dispersal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97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4.30\conversion\IRDVD\JPG Creation\Freeman Biological Science, 6E\Output\Final Deliverables\Chapter 28\JPEG FILES\Labeled\28_04b_land_plants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 bwMode="auto">
          <a:xfrm>
            <a:off x="5311775" y="1134533"/>
            <a:ext cx="3535680" cy="371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Major Morphological Differences among Land Plants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82563" y="1134533"/>
            <a:ext cx="4837112" cy="5218642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​</a:t>
            </a:r>
            <a:r>
              <a:rPr lang="en-US" altLang="en-US" i="1" dirty="0" smtClean="0"/>
              <a:t>Seedless vascular plants </a:t>
            </a:r>
          </a:p>
          <a:p>
            <a:pPr lvl="1"/>
            <a:r>
              <a:rPr lang="en-US" altLang="en-US" dirty="0" smtClean="0"/>
              <a:t>Have well-developed vascular tissue </a:t>
            </a:r>
          </a:p>
          <a:p>
            <a:pPr lvl="1"/>
            <a:r>
              <a:rPr lang="en-US" altLang="en-US" dirty="0" smtClean="0"/>
              <a:t>Do not make seeds; use spores for reproduction</a:t>
            </a:r>
          </a:p>
          <a:p>
            <a:pPr lvl="1"/>
            <a:r>
              <a:rPr lang="en-US" altLang="en-US" dirty="0" smtClean="0"/>
              <a:t>Includes ferns</a:t>
            </a:r>
          </a:p>
        </p:txBody>
      </p:sp>
    </p:spTree>
    <p:extLst>
      <p:ext uri="{BB962C8B-B14F-4D97-AF65-F5344CB8AC3E}">
        <p14:creationId xmlns:p14="http://schemas.microsoft.com/office/powerpoint/2010/main" val="1332869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4.30\conversion\IRDVD\JPG Creation\Freeman Biological Science, 6E\Output\Final Deliverables\Chapter 28\JPEG FILES\Labeled\28_04c_land_plants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5"/>
          <a:stretch/>
        </p:blipFill>
        <p:spPr bwMode="auto">
          <a:xfrm>
            <a:off x="5310188" y="1004888"/>
            <a:ext cx="3574694" cy="39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Major Morphological Differences among Land Plants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82563" y="1134533"/>
            <a:ext cx="7827962" cy="5218642"/>
          </a:xfrm>
        </p:spPr>
        <p:txBody>
          <a:bodyPr/>
          <a:lstStyle/>
          <a:p>
            <a:pPr marL="514350" indent="-514350">
              <a:spcBef>
                <a:spcPts val="1500"/>
              </a:spcBef>
              <a:buFont typeface="+mj-lt"/>
              <a:buAutoNum type="arabicPeriod" startAt="3"/>
            </a:pPr>
            <a:r>
              <a:rPr lang="en-US" dirty="0"/>
              <a:t>​</a:t>
            </a:r>
            <a:r>
              <a:rPr lang="en-US" altLang="en-US" i="1" dirty="0" smtClean="0"/>
              <a:t>Seed plants </a:t>
            </a:r>
          </a:p>
          <a:p>
            <a:pPr lvl="1">
              <a:spcBef>
                <a:spcPts val="1500"/>
              </a:spcBef>
            </a:pPr>
            <a:r>
              <a:rPr lang="en-US" altLang="en-US" dirty="0" smtClean="0"/>
              <a:t>Have vascular tissue </a:t>
            </a:r>
          </a:p>
          <a:p>
            <a:pPr lvl="1">
              <a:spcBef>
                <a:spcPts val="1500"/>
              </a:spcBef>
            </a:pPr>
            <a:r>
              <a:rPr lang="en-US" altLang="en-US" dirty="0" smtClean="0"/>
              <a:t>Make </a:t>
            </a:r>
            <a:r>
              <a:rPr lang="en-US" altLang="en-US" b="1" dirty="0" smtClean="0"/>
              <a:t>seeds</a:t>
            </a:r>
          </a:p>
          <a:p>
            <a:pPr lvl="2">
              <a:spcBef>
                <a:spcPts val="1500"/>
              </a:spcBef>
            </a:pPr>
            <a:r>
              <a:rPr lang="en-US" altLang="en-US" dirty="0" smtClean="0"/>
              <a:t>Seeds consist of an embryo </a:t>
            </a:r>
            <a:br>
              <a:rPr lang="en-US" altLang="en-US" dirty="0" smtClean="0"/>
            </a:br>
            <a:r>
              <a:rPr lang="en-US" altLang="en-US" dirty="0" smtClean="0"/>
              <a:t>and a store of nutritive </a:t>
            </a:r>
            <a:br>
              <a:rPr lang="en-US" altLang="en-US" dirty="0" smtClean="0"/>
            </a:br>
            <a:r>
              <a:rPr lang="en-US" altLang="en-US" dirty="0" smtClean="0"/>
              <a:t>tissue, surrounded by a </a:t>
            </a:r>
            <a:br>
              <a:rPr lang="en-US" altLang="en-US" dirty="0" smtClean="0"/>
            </a:br>
            <a:r>
              <a:rPr lang="en-US" altLang="en-US" dirty="0" smtClean="0"/>
              <a:t>tough protective layer</a:t>
            </a:r>
          </a:p>
          <a:p>
            <a:pPr lvl="1">
              <a:spcBef>
                <a:spcPts val="1500"/>
              </a:spcBef>
            </a:pPr>
            <a:r>
              <a:rPr lang="en-US" altLang="en-US" dirty="0" smtClean="0"/>
              <a:t>Include </a:t>
            </a:r>
            <a:r>
              <a:rPr lang="en-US" altLang="en-US" b="1" dirty="0" smtClean="0"/>
              <a:t>angiosperms </a:t>
            </a:r>
            <a:br>
              <a:rPr lang="en-US" altLang="en-US" b="1" dirty="0" smtClean="0"/>
            </a:br>
            <a:r>
              <a:rPr lang="en-US" altLang="en-US" dirty="0" smtClean="0"/>
              <a:t>(“encased-seeds”), or flowering plants and </a:t>
            </a:r>
            <a:r>
              <a:rPr lang="en-US" altLang="en-US" b="1" dirty="0" smtClean="0"/>
              <a:t>gymnosperms </a:t>
            </a:r>
            <a:r>
              <a:rPr lang="en-US" altLang="en-US" dirty="0" smtClean="0"/>
              <a:t>(“naked seeds’)</a:t>
            </a:r>
          </a:p>
        </p:txBody>
      </p:sp>
    </p:spTree>
    <p:extLst>
      <p:ext uri="{BB962C8B-B14F-4D97-AF65-F5344CB8AC3E}">
        <p14:creationId xmlns:p14="http://schemas.microsoft.com/office/powerpoint/2010/main" val="3029104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Preventing Water Loss: Cuticle and Stomata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Cuticle is a watertight sealant that covers the aboveground parts of the plant and gives them the ability to survive in dry environments </a:t>
            </a:r>
          </a:p>
          <a:p>
            <a:pPr lvl="1"/>
            <a:r>
              <a:rPr lang="en-US" altLang="en-US" dirty="0" smtClean="0"/>
              <a:t>However, cuticle also keeps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out of plant </a:t>
            </a:r>
          </a:p>
          <a:p>
            <a:pPr lvl="2"/>
            <a:r>
              <a:rPr lang="en-US" altLang="en-US" dirty="0" smtClean="0"/>
              <a:t>Most plants solve this problem with </a:t>
            </a:r>
            <a:r>
              <a:rPr lang="en-US" altLang="en-US" b="1" dirty="0" smtClean="0"/>
              <a:t>stoma</a:t>
            </a:r>
            <a:r>
              <a:rPr lang="en-US" altLang="en-US" dirty="0" smtClean="0"/>
              <a:t> (“mouth”; plural: </a:t>
            </a:r>
            <a:r>
              <a:rPr lang="en-US" altLang="en-US" b="1" dirty="0" smtClean="0"/>
              <a:t>stomata</a:t>
            </a:r>
            <a:r>
              <a:rPr lang="en-US" altLang="en-US" dirty="0" smtClean="0"/>
              <a:t>) that consists of an opening surrounded by specialized </a:t>
            </a:r>
            <a:r>
              <a:rPr lang="en-US" altLang="en-US" b="1" dirty="0" smtClean="0"/>
              <a:t>guard cells</a:t>
            </a:r>
          </a:p>
          <a:p>
            <a:pPr lvl="2"/>
            <a:r>
              <a:rPr lang="en-US" altLang="en-US" dirty="0" smtClean="0"/>
              <a:t>Pore opens and closes as guard cells change shape </a:t>
            </a:r>
          </a:p>
          <a:p>
            <a:pPr lvl="2"/>
            <a:r>
              <a:rPr lang="en-US" altLang="en-US" dirty="0" smtClean="0"/>
              <a:t>Gas exchange accomplished through pore</a:t>
            </a:r>
          </a:p>
          <a:p>
            <a:pPr lvl="2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8418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"/>
          <a:stretch>
            <a:fillRect/>
          </a:stretch>
        </p:blipFill>
        <p:spPr>
          <a:xfrm>
            <a:off x="298704" y="1557528"/>
            <a:ext cx="8546592" cy="37429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28.7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276936" y="1543028"/>
            <a:ext cx="34416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Cuticle is a waxy layer that  prevents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loss from stems and leaves.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917786" y="2130403"/>
            <a:ext cx="13497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Leaf cross section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724861" y="2114528"/>
            <a:ext cx="5129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Cuticle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724861" y="2828903"/>
            <a:ext cx="11044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Moist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photosynthetic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276936" y="3395641"/>
            <a:ext cx="32524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Stomata have pores that allow gas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exchange in photosynthetic tissues.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716923" y="4190978"/>
            <a:ext cx="3414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Pore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79761" y="4468791"/>
            <a:ext cx="4376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25 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16923" y="4484666"/>
            <a:ext cx="75341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Guard cell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16923" y="4784703"/>
            <a:ext cx="5129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Cuticle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86586" y="5105378"/>
            <a:ext cx="4696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Stoma</a:t>
            </a:r>
          </a:p>
        </p:txBody>
      </p:sp>
      <p:sp>
        <p:nvSpPr>
          <p:cNvPr id="17" name="Freeform 16"/>
          <p:cNvSpPr/>
          <p:nvPr/>
        </p:nvSpPr>
        <p:spPr>
          <a:xfrm>
            <a:off x="6726945" y="4560691"/>
            <a:ext cx="938974" cy="227672"/>
          </a:xfrm>
          <a:custGeom>
            <a:avLst/>
            <a:gdLst>
              <a:gd name="connsiteX0" fmla="*/ 926274 w 938974"/>
              <a:gd name="connsiteY0" fmla="*/ 12700 h 227672"/>
              <a:gd name="connsiteX1" fmla="*/ 99364 w 938974"/>
              <a:gd name="connsiteY1" fmla="*/ 12700 h 227672"/>
              <a:gd name="connsiteX2" fmla="*/ 12700 w 938974"/>
              <a:gd name="connsiteY2" fmla="*/ 214972 h 2276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938974" h="227672">
                <a:moveTo>
                  <a:pt x="926274" y="12700"/>
                </a:moveTo>
                <a:lnTo>
                  <a:pt x="99364" y="12700"/>
                </a:lnTo>
                <a:lnTo>
                  <a:pt x="12700" y="21497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6880412" y="2913717"/>
            <a:ext cx="779157" cy="271373"/>
          </a:xfrm>
          <a:custGeom>
            <a:avLst/>
            <a:gdLst>
              <a:gd name="connsiteX0" fmla="*/ 6350 w 779157"/>
              <a:gd name="connsiteY0" fmla="*/ 265023 h 271373"/>
              <a:gd name="connsiteX1" fmla="*/ 772807 w 779157"/>
              <a:gd name="connsiteY1" fmla="*/ 6350 h 271373"/>
              <a:gd name="connsiteX2" fmla="*/ 366356 w 779157"/>
              <a:gd name="connsiteY2" fmla="*/ 6350 h 2713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779157" h="271373">
                <a:moveTo>
                  <a:pt x="6350" y="265023"/>
                </a:moveTo>
                <a:lnTo>
                  <a:pt x="772807" y="6350"/>
                </a:lnTo>
                <a:lnTo>
                  <a:pt x="366356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6506841" y="4279640"/>
            <a:ext cx="1152728" cy="300659"/>
          </a:xfrm>
          <a:custGeom>
            <a:avLst/>
            <a:gdLst>
              <a:gd name="connsiteX0" fmla="*/ 1146378 w 1152728"/>
              <a:gd name="connsiteY0" fmla="*/ 6350 h 300659"/>
              <a:gd name="connsiteX1" fmla="*/ 134899 w 1152728"/>
              <a:gd name="connsiteY1" fmla="*/ 6350 h 300659"/>
              <a:gd name="connsiteX2" fmla="*/ 6350 w 1152728"/>
              <a:gd name="connsiteY2" fmla="*/ 294309 h 3006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152728" h="300659">
                <a:moveTo>
                  <a:pt x="1146378" y="6350"/>
                </a:moveTo>
                <a:lnTo>
                  <a:pt x="134899" y="6350"/>
                </a:lnTo>
                <a:lnTo>
                  <a:pt x="6350" y="294309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6730018" y="4568095"/>
            <a:ext cx="929551" cy="216204"/>
          </a:xfrm>
          <a:custGeom>
            <a:avLst/>
            <a:gdLst>
              <a:gd name="connsiteX0" fmla="*/ 923201 w 929551"/>
              <a:gd name="connsiteY0" fmla="*/ 6350 h 216204"/>
              <a:gd name="connsiteX1" fmla="*/ 96291 w 929551"/>
              <a:gd name="connsiteY1" fmla="*/ 6350 h 216204"/>
              <a:gd name="connsiteX2" fmla="*/ 6350 w 929551"/>
              <a:gd name="connsiteY2" fmla="*/ 209854 h 2162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929551" h="216204">
                <a:moveTo>
                  <a:pt x="923201" y="6350"/>
                </a:moveTo>
                <a:lnTo>
                  <a:pt x="96291" y="6350"/>
                </a:lnTo>
                <a:lnTo>
                  <a:pt x="6350" y="209854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7212199" y="2207076"/>
            <a:ext cx="447370" cy="25400"/>
          </a:xfrm>
          <a:custGeom>
            <a:avLst/>
            <a:gdLst>
              <a:gd name="connsiteX0" fmla="*/ 6350 w 447370"/>
              <a:gd name="connsiteY0" fmla="*/ 6350 h 25400"/>
              <a:gd name="connsiteX1" fmla="*/ 441020 w 44737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7370" h="25400">
                <a:moveTo>
                  <a:pt x="6350" y="6350"/>
                </a:moveTo>
                <a:lnTo>
                  <a:pt x="44102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7368650" y="4868310"/>
            <a:ext cx="297586" cy="50800"/>
          </a:xfrm>
          <a:custGeom>
            <a:avLst/>
            <a:gdLst>
              <a:gd name="connsiteX0" fmla="*/ 284886 w 297586"/>
              <a:gd name="connsiteY0" fmla="*/ 12700 h 50800"/>
              <a:gd name="connsiteX1" fmla="*/ 12700 w 297586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7586" h="50800">
                <a:moveTo>
                  <a:pt x="284886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7375216" y="4876845"/>
            <a:ext cx="284556" cy="25400"/>
          </a:xfrm>
          <a:custGeom>
            <a:avLst/>
            <a:gdLst>
              <a:gd name="connsiteX0" fmla="*/ 278206 w 284556"/>
              <a:gd name="connsiteY0" fmla="*/ 6350 h 25400"/>
              <a:gd name="connsiteX1" fmla="*/ 6350 w 28455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4556" h="25400">
                <a:moveTo>
                  <a:pt x="27820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" name="Right Brace 1"/>
          <p:cNvSpPr/>
          <p:nvPr/>
        </p:nvSpPr>
        <p:spPr bwMode="auto">
          <a:xfrm rot="5400000">
            <a:off x="6462528" y="4776970"/>
            <a:ext cx="112286" cy="588170"/>
          </a:xfrm>
          <a:prstGeom prst="rightBrace">
            <a:avLst>
              <a:gd name="adj1" fmla="val 28247"/>
              <a:gd name="adj2" fmla="val 50000"/>
            </a:avLst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456972" y="4691063"/>
            <a:ext cx="475488" cy="0"/>
          </a:xfrm>
          <a:custGeom>
            <a:avLst/>
            <a:gdLst>
              <a:gd name="connsiteX0" fmla="*/ 0 w 461962"/>
              <a:gd name="connsiteY0" fmla="*/ 0 h 0"/>
              <a:gd name="connsiteX1" fmla="*/ 461962 w 4619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1962">
                <a:moveTo>
                  <a:pt x="0" y="0"/>
                </a:moveTo>
                <a:lnTo>
                  <a:pt x="461962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Providing Protection </a:t>
            </a:r>
            <a:r>
              <a:rPr lang="en-US" altLang="en-US" dirty="0"/>
              <a:t>f</a:t>
            </a:r>
            <a:r>
              <a:rPr lang="en-US" altLang="en-US" dirty="0" smtClean="0"/>
              <a:t>rom UV Irradiation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Plants </a:t>
            </a:r>
            <a:r>
              <a:rPr lang="en-US" altLang="en-US" dirty="0" smtClean="0"/>
              <a:t>out of water exposed to harmful UV rays of the sun</a:t>
            </a:r>
          </a:p>
          <a:p>
            <a:pPr lvl="1"/>
            <a:r>
              <a:rPr lang="en-US" altLang="en-US" dirty="0" smtClean="0"/>
              <a:t>UV light damages DNA by causing thymine dimers </a:t>
            </a:r>
          </a:p>
          <a:p>
            <a:pPr lvl="1"/>
            <a:r>
              <a:rPr lang="en-US" altLang="en-US" dirty="0" smtClean="0"/>
              <a:t>Water absorbs UV light, so algae did not face this problem to the same extent</a:t>
            </a:r>
          </a:p>
        </p:txBody>
      </p:sp>
    </p:spTree>
    <p:extLst>
      <p:ext uri="{BB962C8B-B14F-4D97-AF65-F5344CB8AC3E}">
        <p14:creationId xmlns:p14="http://schemas.microsoft.com/office/powerpoint/2010/main" val="3868027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Providing Protection from UV Irradiation</a:t>
            </a:r>
            <a:endParaRPr lang="en-US" altLang="en-US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Many species of algae probably colonized wet soil near home ponds, but only some were able to survive the harsh sunlight</a:t>
            </a:r>
          </a:p>
          <a:p>
            <a:pPr lvl="1"/>
            <a:r>
              <a:rPr lang="en-US" altLang="en-US" dirty="0" smtClean="0"/>
              <a:t>The plants that survived were those that by chance made compounds that absorb UV light</a:t>
            </a:r>
          </a:p>
          <a:p>
            <a:pPr lvl="1"/>
            <a:r>
              <a:rPr lang="en-US" altLang="en-US" dirty="0" smtClean="0"/>
              <a:t>Most plants today accumulate UV-absorbing compounds (flavonoids) that protect DNA from damage</a:t>
            </a:r>
          </a:p>
        </p:txBody>
      </p:sp>
    </p:spTree>
    <p:extLst>
      <p:ext uri="{BB962C8B-B14F-4D97-AF65-F5344CB8AC3E}">
        <p14:creationId xmlns:p14="http://schemas.microsoft.com/office/powerpoint/2010/main" val="2564021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Importance of Upright Growth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First land plants were small or had a low, sprawling growth habit</a:t>
            </a:r>
          </a:p>
          <a:p>
            <a:r>
              <a:rPr lang="en-US" altLang="en-US" dirty="0" smtClean="0"/>
              <a:t>Had to grow in a way that kept many or most of their tissues in direct contact with moist soil</a:t>
            </a:r>
          </a:p>
          <a:p>
            <a:pPr lvl="1"/>
            <a:r>
              <a:rPr lang="en-US" altLang="en-US" dirty="0" smtClean="0"/>
              <a:t>Competition for space and light would have become intense soon after the first plants began growing on land</a:t>
            </a:r>
          </a:p>
          <a:p>
            <a:r>
              <a:rPr lang="en-US" altLang="en-US" dirty="0" smtClean="0"/>
              <a:t>In a terrestrial environment, individuals that can grow upright have much better access to sunlight than individuals that cannot</a:t>
            </a:r>
          </a:p>
        </p:txBody>
      </p:sp>
    </p:spTree>
    <p:extLst>
      <p:ext uri="{BB962C8B-B14F-4D97-AF65-F5344CB8AC3E}">
        <p14:creationId xmlns:p14="http://schemas.microsoft.com/office/powerpoint/2010/main" val="14804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dirty="0" err="1" smtClean="0"/>
              <a:t>Viridiplantae</a:t>
            </a:r>
            <a:r>
              <a:rPr lang="en-US" altLang="en-US" dirty="0" smtClean="0"/>
              <a:t>, or green plants, consist of the green algae and land plants</a:t>
            </a:r>
          </a:p>
          <a:p>
            <a:pPr lvl="1"/>
            <a:r>
              <a:rPr lang="en-US" altLang="en-US" b="1" dirty="0" smtClean="0"/>
              <a:t>Green algae </a:t>
            </a:r>
            <a:r>
              <a:rPr lang="en-US" altLang="en-US" dirty="0" smtClean="0"/>
              <a:t>are important photosynthetic organisms in freshwater habitats</a:t>
            </a:r>
          </a:p>
          <a:p>
            <a:pPr lvl="1"/>
            <a:r>
              <a:rPr lang="en-US" altLang="en-US" b="1" dirty="0" smtClean="0"/>
              <a:t>Land plants </a:t>
            </a:r>
            <a:r>
              <a:rPr lang="en-US" altLang="en-US" dirty="0" smtClean="0"/>
              <a:t>are the key </a:t>
            </a:r>
            <a:r>
              <a:rPr lang="en-US" altLang="en-US" dirty="0" err="1" smtClean="0"/>
              <a:t>photosynthesizers</a:t>
            </a:r>
            <a:r>
              <a:rPr lang="en-US" altLang="en-US" dirty="0" smtClean="0"/>
              <a:t> in terrestrial environments</a:t>
            </a:r>
          </a:p>
        </p:txBody>
      </p:sp>
    </p:spTree>
    <p:extLst>
      <p:ext uri="{BB962C8B-B14F-4D97-AF65-F5344CB8AC3E}">
        <p14:creationId xmlns:p14="http://schemas.microsoft.com/office/powerpoint/2010/main" val="47210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Elaboration of Vascular Tissue: Tracheids and Vessels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Simple water-conducting tissues evolved by natural selection into more complex, efficient supportive and water-conducting tissues</a:t>
            </a:r>
          </a:p>
          <a:p>
            <a:r>
              <a:rPr lang="en-US" altLang="en-US" smtClean="0"/>
              <a:t>Long, thin, tapering, water-conducting cells called </a:t>
            </a:r>
            <a:r>
              <a:rPr lang="en-US" altLang="en-US" b="1" smtClean="0"/>
              <a:t>tracheids</a:t>
            </a:r>
            <a:r>
              <a:rPr lang="en-US" altLang="en-US" smtClean="0"/>
              <a:t> evolved about 380 mya</a:t>
            </a:r>
          </a:p>
        </p:txBody>
      </p:sp>
    </p:spTree>
    <p:extLst>
      <p:ext uri="{BB962C8B-B14F-4D97-AF65-F5344CB8AC3E}">
        <p14:creationId xmlns:p14="http://schemas.microsoft.com/office/powerpoint/2010/main" val="55684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Elaboration of Vascular Tissue: Tracheids and Vessels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Tracheids have</a:t>
            </a:r>
          </a:p>
          <a:p>
            <a:pPr lvl="1"/>
            <a:r>
              <a:rPr lang="en-US" altLang="en-US" smtClean="0"/>
              <a:t>A thickened, lignin-containing </a:t>
            </a:r>
            <a:r>
              <a:rPr lang="en-US" altLang="en-US" b="1" smtClean="0"/>
              <a:t>secondary cell wall </a:t>
            </a:r>
            <a:r>
              <a:rPr lang="en-US" altLang="en-US" smtClean="0"/>
              <a:t>in addition to a cellulose-based </a:t>
            </a:r>
            <a:r>
              <a:rPr lang="en-US" altLang="en-US" b="1" smtClean="0"/>
              <a:t>primary cell wall</a:t>
            </a:r>
          </a:p>
          <a:p>
            <a:pPr lvl="1"/>
            <a:r>
              <a:rPr lang="en-US" altLang="en-US" smtClean="0"/>
              <a:t>Pits in the sides and ends of the cell, which allow water to flow efficiently between tracheids</a:t>
            </a:r>
          </a:p>
          <a:p>
            <a:r>
              <a:rPr lang="en-US" altLang="en-US" smtClean="0"/>
              <a:t>The secondary cell wall increased structural support, but water could still move easily through the cells because of the pits</a:t>
            </a:r>
          </a:p>
          <a:p>
            <a:r>
              <a:rPr lang="en-US" altLang="en-US" smtClean="0"/>
              <a:t>Today, all vascular plants contain tracheids</a:t>
            </a:r>
          </a:p>
        </p:txBody>
      </p:sp>
    </p:spTree>
    <p:extLst>
      <p:ext uri="{BB962C8B-B14F-4D97-AF65-F5344CB8AC3E}">
        <p14:creationId xmlns:p14="http://schemas.microsoft.com/office/powerpoint/2010/main" val="334531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Elaboration of Vascular Tissue: Tracheids and Vessels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182562" y="1134533"/>
            <a:ext cx="8961437" cy="521864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b="1" dirty="0" smtClean="0"/>
              <a:t>Vessel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elements</a:t>
            </a:r>
            <a:r>
              <a:rPr lang="en-US" altLang="en-US" dirty="0" smtClean="0"/>
              <a:t>, the most specialized type of water-conducting cell, appeared about 250 to 270 </a:t>
            </a:r>
            <a:r>
              <a:rPr lang="en-US" altLang="en-US" dirty="0" err="1" smtClean="0"/>
              <a:t>mya</a:t>
            </a:r>
            <a:endParaRPr lang="en-US" altLang="en-US" dirty="0" smtClean="0"/>
          </a:p>
          <a:p>
            <a:pPr>
              <a:spcBef>
                <a:spcPts val="1200"/>
              </a:spcBef>
            </a:pPr>
            <a:r>
              <a:rPr lang="en-US" altLang="en-US" dirty="0" smtClean="0"/>
              <a:t>Vessel elements</a:t>
            </a:r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Are shorter and wider than </a:t>
            </a:r>
            <a:r>
              <a:rPr lang="en-US" altLang="en-US" dirty="0" err="1" smtClean="0"/>
              <a:t>tracheids</a:t>
            </a:r>
            <a:endParaRPr lang="en-US" altLang="en-US" dirty="0" smtClean="0"/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Have gaps on both ends where both cell walls are missing</a:t>
            </a:r>
          </a:p>
          <a:p>
            <a:pPr>
              <a:spcBef>
                <a:spcPts val="1200"/>
              </a:spcBef>
            </a:pPr>
            <a:r>
              <a:rPr lang="en-US" altLang="en-US" dirty="0" smtClean="0"/>
              <a:t>In stems and branches of some vascular plants, </a:t>
            </a:r>
            <a:r>
              <a:rPr lang="en-US" altLang="en-US" dirty="0" err="1" smtClean="0"/>
              <a:t>tracheids</a:t>
            </a:r>
            <a:r>
              <a:rPr lang="en-US" altLang="en-US" dirty="0" smtClean="0"/>
              <a:t> or a combination of </a:t>
            </a:r>
            <a:r>
              <a:rPr lang="en-US" altLang="en-US" dirty="0" err="1" smtClean="0"/>
              <a:t>tracheids</a:t>
            </a:r>
            <a:r>
              <a:rPr lang="en-US" altLang="en-US" dirty="0" smtClean="0"/>
              <a:t> and vessels </a:t>
            </a:r>
            <a:br>
              <a:rPr lang="en-US" altLang="en-US" dirty="0" smtClean="0"/>
            </a:br>
            <a:r>
              <a:rPr lang="en-US" altLang="en-US" dirty="0" smtClean="0"/>
              <a:t>form </a:t>
            </a:r>
            <a:r>
              <a:rPr lang="en-US" altLang="en-US" b="1" dirty="0" smtClean="0"/>
              <a:t>wood</a:t>
            </a:r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Strong support material</a:t>
            </a:r>
          </a:p>
          <a:p>
            <a:pPr lvl="1">
              <a:spcBef>
                <a:spcPts val="120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082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Mapping Evolutionary Changes on the Phylogenetic Tree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Cuticle, stomata, and vascular tissue were key adaptations that allowed early plants to colonize land</a:t>
            </a:r>
          </a:p>
          <a:p>
            <a:r>
              <a:rPr lang="en-US" altLang="en-US" dirty="0" smtClean="0"/>
              <a:t>Fundamental adaptations to dry conditions—such as cuticle, pores, stomata, vascular tissue, and </a:t>
            </a:r>
            <a:r>
              <a:rPr lang="en-US" altLang="en-US" dirty="0" err="1" smtClean="0"/>
              <a:t>tracheids</a:t>
            </a:r>
            <a:r>
              <a:rPr lang="en-US" altLang="en-US" dirty="0" smtClean="0"/>
              <a:t>—evolved just once</a:t>
            </a:r>
          </a:p>
          <a:p>
            <a:r>
              <a:rPr lang="en-US" altLang="en-US" dirty="0" smtClean="0"/>
              <a:t>Convergent evolution also occurred, as vessels evolved independently in angiosperms, </a:t>
            </a:r>
            <a:r>
              <a:rPr lang="en-US" altLang="en-US" dirty="0" err="1" smtClean="0"/>
              <a:t>gnetophytes</a:t>
            </a:r>
            <a:r>
              <a:rPr lang="en-US" altLang="en-US" dirty="0" smtClean="0"/>
              <a:t>, and several species of seedless vascular plants</a:t>
            </a:r>
          </a:p>
        </p:txBody>
      </p:sp>
    </p:spTree>
    <p:extLst>
      <p:ext uri="{BB962C8B-B14F-4D97-AF65-F5344CB8AC3E}">
        <p14:creationId xmlns:p14="http://schemas.microsoft.com/office/powerpoint/2010/main" val="3705680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 Plants Reproduce in Dry Conditions?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Life cycles of sexually reproducing eukaryotes </a:t>
            </a:r>
            <a:br>
              <a:rPr lang="en-US" altLang="en-US" smtClean="0"/>
            </a:br>
            <a:r>
              <a:rPr lang="en-US" altLang="en-US" smtClean="0"/>
              <a:t>serve several functions:</a:t>
            </a:r>
          </a:p>
          <a:p>
            <a:pPr lvl="1"/>
            <a:r>
              <a:rPr lang="en-US" altLang="en-US" smtClean="0"/>
              <a:t>Increasing genetic variability due to meiosis and fertilization</a:t>
            </a:r>
          </a:p>
          <a:p>
            <a:pPr lvl="1"/>
            <a:r>
              <a:rPr lang="en-US" altLang="en-US" smtClean="0"/>
              <a:t>Increasing the number of individuals</a:t>
            </a:r>
          </a:p>
          <a:p>
            <a:pPr lvl="1"/>
            <a:r>
              <a:rPr lang="en-US" altLang="en-US" smtClean="0"/>
              <a:t>Dispersing individuals to new habitats</a:t>
            </a:r>
          </a:p>
        </p:txBody>
      </p:sp>
    </p:spTree>
    <p:extLst>
      <p:ext uri="{BB962C8B-B14F-4D97-AF65-F5344CB8AC3E}">
        <p14:creationId xmlns:p14="http://schemas.microsoft.com/office/powerpoint/2010/main" val="262057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 Plants Reproduce in Dry Conditions?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Three innovations were instrumental for efficient plant reproduction in a dry environment: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Spores that resist drying because they are encased in a tough coat of </a:t>
            </a:r>
            <a:r>
              <a:rPr lang="en-US" altLang="en-US" dirty="0" err="1" smtClean="0"/>
              <a:t>sporopollenin</a:t>
            </a:r>
            <a:endParaRPr lang="en-US" altLang="en-US" dirty="0" smtClean="0"/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Gametes that were produced in complex, multicellular structures (</a:t>
            </a:r>
            <a:r>
              <a:rPr lang="en-US" altLang="en-US" dirty="0" err="1" smtClean="0"/>
              <a:t>gametangia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archegonie</a:t>
            </a:r>
            <a:r>
              <a:rPr lang="en-US" altLang="en-US" dirty="0" smtClean="0"/>
              <a:t> and antheridia)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Embryos that were retained on and nourished by the parent plant</a:t>
            </a:r>
          </a:p>
        </p:txBody>
      </p:sp>
    </p:spTree>
    <p:extLst>
      <p:ext uri="{BB962C8B-B14F-4D97-AF65-F5344CB8AC3E}">
        <p14:creationId xmlns:p14="http://schemas.microsoft.com/office/powerpoint/2010/main" val="1485057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Desiccation-Resistant Spores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Spores resist drying because they are encased in a tough coat of </a:t>
            </a:r>
            <a:r>
              <a:rPr lang="en-US" altLang="en-US" dirty="0" err="1" smtClean="0"/>
              <a:t>sporopollenin</a:t>
            </a:r>
            <a:endParaRPr lang="en-US" altLang="en-US" dirty="0" smtClean="0"/>
          </a:p>
          <a:p>
            <a:r>
              <a:rPr lang="en-US" altLang="en-US" dirty="0" smtClean="0"/>
              <a:t>Tough outer coating of spores helps them survive for fairly long periods of time</a:t>
            </a:r>
          </a:p>
          <a:p>
            <a:r>
              <a:rPr lang="en-US" altLang="en-US" dirty="0" smtClean="0"/>
              <a:t>Can be dispersed hundreds of miles by wind currents</a:t>
            </a:r>
          </a:p>
          <a:p>
            <a:pPr lvl="1"/>
            <a:r>
              <a:rPr lang="en-US" altLang="en-US" dirty="0" smtClean="0"/>
              <a:t>Resistant, lightweight nature of spores helps increase their chances of being dispersed to a suitable environment for growth</a:t>
            </a:r>
          </a:p>
        </p:txBody>
      </p:sp>
    </p:spTree>
    <p:extLst>
      <p:ext uri="{BB962C8B-B14F-4D97-AF65-F5344CB8AC3E}">
        <p14:creationId xmlns:p14="http://schemas.microsoft.com/office/powerpoint/2010/main" val="192610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Protective, Complex Reproductive Organs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Individuals produce distinctive male and female </a:t>
            </a:r>
            <a:r>
              <a:rPr lang="en-US" altLang="en-US" dirty="0" err="1" smtClean="0"/>
              <a:t>gametangia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b="1" dirty="0" smtClean="0"/>
              <a:t>Antheridium</a:t>
            </a:r>
            <a:r>
              <a:rPr lang="en-US" altLang="en-US" dirty="0" smtClean="0"/>
              <a:t> (plural: </a:t>
            </a:r>
            <a:r>
              <a:rPr lang="en-US" altLang="en-US" b="1" dirty="0" smtClean="0"/>
              <a:t>antheridia</a:t>
            </a:r>
            <a:r>
              <a:rPr lang="en-US" altLang="en-US" dirty="0" smtClean="0"/>
              <a:t>)—sperm-producing</a:t>
            </a:r>
          </a:p>
          <a:p>
            <a:pPr lvl="1"/>
            <a:r>
              <a:rPr lang="en-US" altLang="en-US" b="1" dirty="0" err="1" smtClean="0"/>
              <a:t>Archegonium</a:t>
            </a:r>
            <a:r>
              <a:rPr lang="en-US" altLang="en-US" dirty="0" smtClean="0"/>
              <a:t> (plural: </a:t>
            </a:r>
            <a:r>
              <a:rPr lang="en-US" altLang="en-US" b="1" dirty="0" smtClean="0"/>
              <a:t>archegonia</a:t>
            </a:r>
            <a:r>
              <a:rPr lang="en-US" altLang="en-US" smtClean="0"/>
              <a:t>)—egg-producing</a:t>
            </a:r>
            <a:endParaRPr lang="en-US" altLang="en-US" dirty="0" smtClean="0"/>
          </a:p>
          <a:p>
            <a:r>
              <a:rPr lang="en-US" altLang="en-US" dirty="0" smtClean="0"/>
              <a:t>Analogous to the testes and ovaries of animals</a:t>
            </a:r>
          </a:p>
        </p:txBody>
      </p:sp>
    </p:spTree>
    <p:extLst>
      <p:ext uri="{BB962C8B-B14F-4D97-AF65-F5344CB8AC3E}">
        <p14:creationId xmlns:p14="http://schemas.microsoft.com/office/powerpoint/2010/main" val="1167475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3"/>
          <a:stretch>
            <a:fillRect/>
          </a:stretch>
        </p:blipFill>
        <p:spPr>
          <a:xfrm>
            <a:off x="298704" y="2130552"/>
            <a:ext cx="8546592" cy="25968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28.10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65200" y="2660650"/>
            <a:ext cx="1546225" cy="17780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3975" y="2470150"/>
            <a:ext cx="869950" cy="15240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03500" y="2254250"/>
            <a:ext cx="450850" cy="14605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17875" y="2203450"/>
            <a:ext cx="2409825" cy="168275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52875" y="2413000"/>
            <a:ext cx="1174750" cy="14605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80250" y="3175000"/>
            <a:ext cx="476250" cy="184150"/>
          </a:xfrm>
          <a:prstGeom prst="rect">
            <a:avLst/>
          </a:prstGeom>
          <a:solidFill>
            <a:schemeClr val="tx1">
              <a:alpha val="37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58000" y="4381500"/>
            <a:ext cx="990600" cy="19367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3625" y="2254250"/>
            <a:ext cx="669925" cy="15875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98644" y="4398169"/>
            <a:ext cx="585787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8260556" y="4571999"/>
            <a:ext cx="488157" cy="0"/>
          </a:xfrm>
          <a:custGeom>
            <a:avLst/>
            <a:gdLst>
              <a:gd name="connsiteX0" fmla="*/ 0 w 488157"/>
              <a:gd name="connsiteY0" fmla="*/ 0 h 0"/>
              <a:gd name="connsiteX1" fmla="*/ 488157 w 4881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8157">
                <a:moveTo>
                  <a:pt x="0" y="0"/>
                </a:moveTo>
                <a:lnTo>
                  <a:pt x="488157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595032" y="2227263"/>
            <a:ext cx="43441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Male</a:t>
            </a:r>
          </a:p>
        </p:txBody>
      </p:sp>
      <p:sp>
        <p:nvSpPr>
          <p:cNvPr id="46" name="TextBox 3"/>
          <p:cNvSpPr txBox="1">
            <a:spLocks noChangeArrowheads="1"/>
          </p:cNvSpPr>
          <p:nvPr/>
        </p:nvSpPr>
        <p:spPr bwMode="auto">
          <a:xfrm>
            <a:off x="996308" y="2436813"/>
            <a:ext cx="1506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Antheridia</a:t>
            </a:r>
          </a:p>
          <a:p>
            <a:pPr algn="ctr" eaLnBrk="0" hangingPunct="0"/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(containing sperm)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8" name="TextBox 7"/>
          <p:cNvSpPr txBox="1">
            <a:spLocks noChangeArrowheads="1"/>
          </p:cNvSpPr>
          <p:nvPr/>
        </p:nvSpPr>
        <p:spPr bwMode="auto">
          <a:xfrm>
            <a:off x="6131982" y="2239963"/>
            <a:ext cx="65954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Female</a:t>
            </a: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7103532" y="3159125"/>
            <a:ext cx="40876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Eggs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6890807" y="4373563"/>
            <a:ext cx="92012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Archegonia</a:t>
            </a:r>
          </a:p>
        </p:txBody>
      </p:sp>
      <p:sp>
        <p:nvSpPr>
          <p:cNvPr id="53" name="Freeform 52"/>
          <p:cNvSpPr/>
          <p:nvPr/>
        </p:nvSpPr>
        <p:spPr>
          <a:xfrm>
            <a:off x="1771948" y="2839850"/>
            <a:ext cx="788885" cy="559117"/>
          </a:xfrm>
          <a:custGeom>
            <a:avLst/>
            <a:gdLst>
              <a:gd name="connsiteX0" fmla="*/ 776185 w 788885"/>
              <a:gd name="connsiteY0" fmla="*/ 546417 h 559117"/>
              <a:gd name="connsiteX1" fmla="*/ 12700 w 788885"/>
              <a:gd name="connsiteY1" fmla="*/ 12700 h 5591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8885" h="559117">
                <a:moveTo>
                  <a:pt x="776185" y="546417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690566" y="2839850"/>
            <a:ext cx="106781" cy="702233"/>
          </a:xfrm>
          <a:custGeom>
            <a:avLst/>
            <a:gdLst>
              <a:gd name="connsiteX0" fmla="*/ 12700 w 106781"/>
              <a:gd name="connsiteY0" fmla="*/ 689533 h 702233"/>
              <a:gd name="connsiteX1" fmla="*/ 94081 w 106781"/>
              <a:gd name="connsiteY1" fmla="*/ 12700 h 7022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781" h="702233">
                <a:moveTo>
                  <a:pt x="12700" y="689533"/>
                </a:moveTo>
                <a:lnTo>
                  <a:pt x="94081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1251121" y="2839850"/>
            <a:ext cx="546226" cy="810869"/>
          </a:xfrm>
          <a:custGeom>
            <a:avLst/>
            <a:gdLst>
              <a:gd name="connsiteX0" fmla="*/ 12700 w 546226"/>
              <a:gd name="connsiteY0" fmla="*/ 798169 h 810869"/>
              <a:gd name="connsiteX1" fmla="*/ 533527 w 546226"/>
              <a:gd name="connsiteY1" fmla="*/ 12700 h 810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46226" h="810869">
                <a:moveTo>
                  <a:pt x="12700" y="798169"/>
                </a:moveTo>
                <a:lnTo>
                  <a:pt x="533527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762686" y="2839850"/>
            <a:ext cx="1034662" cy="830326"/>
          </a:xfrm>
          <a:custGeom>
            <a:avLst/>
            <a:gdLst>
              <a:gd name="connsiteX0" fmla="*/ 12700 w 1034662"/>
              <a:gd name="connsiteY0" fmla="*/ 817625 h 830326"/>
              <a:gd name="connsiteX1" fmla="*/ 1021962 w 1034662"/>
              <a:gd name="connsiteY1" fmla="*/ 12700 h 830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34662" h="830326">
                <a:moveTo>
                  <a:pt x="12700" y="817625"/>
                </a:moveTo>
                <a:lnTo>
                  <a:pt x="1021962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1778298" y="2846199"/>
            <a:ext cx="768756" cy="541921"/>
          </a:xfrm>
          <a:custGeom>
            <a:avLst/>
            <a:gdLst>
              <a:gd name="connsiteX0" fmla="*/ 762406 w 768756"/>
              <a:gd name="connsiteY0" fmla="*/ 535571 h 541921"/>
              <a:gd name="connsiteX1" fmla="*/ 6350 w 768756"/>
              <a:gd name="connsiteY1" fmla="*/ 6350 h 5419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8756" h="541921">
                <a:moveTo>
                  <a:pt x="762406" y="535571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1697754" y="2846199"/>
            <a:ext cx="93243" cy="681494"/>
          </a:xfrm>
          <a:custGeom>
            <a:avLst/>
            <a:gdLst>
              <a:gd name="connsiteX0" fmla="*/ 6350 w 93243"/>
              <a:gd name="connsiteY0" fmla="*/ 675144 h 681494"/>
              <a:gd name="connsiteX1" fmla="*/ 86893 w 93243"/>
              <a:gd name="connsiteY1" fmla="*/ 6350 h 681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3243" h="681494">
                <a:moveTo>
                  <a:pt x="6350" y="675144"/>
                </a:moveTo>
                <a:lnTo>
                  <a:pt x="86893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1261382" y="2846199"/>
            <a:ext cx="529615" cy="792035"/>
          </a:xfrm>
          <a:custGeom>
            <a:avLst/>
            <a:gdLst>
              <a:gd name="connsiteX0" fmla="*/ 6350 w 529615"/>
              <a:gd name="connsiteY0" fmla="*/ 785685 h 792035"/>
              <a:gd name="connsiteX1" fmla="*/ 523265 w 529615"/>
              <a:gd name="connsiteY1" fmla="*/ 6350 h 79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29615" h="792035">
                <a:moveTo>
                  <a:pt x="6350" y="785685"/>
                </a:moveTo>
                <a:lnTo>
                  <a:pt x="523265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775088" y="2846199"/>
            <a:ext cx="1015909" cy="812368"/>
          </a:xfrm>
          <a:custGeom>
            <a:avLst/>
            <a:gdLst>
              <a:gd name="connsiteX0" fmla="*/ 6350 w 1015909"/>
              <a:gd name="connsiteY0" fmla="*/ 806018 h 812368"/>
              <a:gd name="connsiteX1" fmla="*/ 1009559 w 1015909"/>
              <a:gd name="connsiteY1" fmla="*/ 6350 h 8123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5909" h="812368">
                <a:moveTo>
                  <a:pt x="6350" y="806018"/>
                </a:moveTo>
                <a:lnTo>
                  <a:pt x="1009559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6877335" y="3941091"/>
            <a:ext cx="498843" cy="437133"/>
          </a:xfrm>
          <a:custGeom>
            <a:avLst/>
            <a:gdLst>
              <a:gd name="connsiteX0" fmla="*/ 12700 w 498843"/>
              <a:gd name="connsiteY0" fmla="*/ 12700 h 437133"/>
              <a:gd name="connsiteX1" fmla="*/ 486142 w 498843"/>
              <a:gd name="connsiteY1" fmla="*/ 424433 h 4371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8843" h="437133">
                <a:moveTo>
                  <a:pt x="12700" y="12700"/>
                </a:moveTo>
                <a:lnTo>
                  <a:pt x="486142" y="424433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7097299" y="3940545"/>
            <a:ext cx="278879" cy="437680"/>
          </a:xfrm>
          <a:custGeom>
            <a:avLst/>
            <a:gdLst>
              <a:gd name="connsiteX0" fmla="*/ 12700 w 278879"/>
              <a:gd name="connsiteY0" fmla="*/ 12700 h 437680"/>
              <a:gd name="connsiteX1" fmla="*/ 266179 w 278879"/>
              <a:gd name="connsiteY1" fmla="*/ 424980 h 4376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78879" h="437680">
                <a:moveTo>
                  <a:pt x="12700" y="12700"/>
                </a:moveTo>
                <a:lnTo>
                  <a:pt x="266179" y="42498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7350778" y="3989021"/>
            <a:ext cx="69900" cy="389204"/>
          </a:xfrm>
          <a:custGeom>
            <a:avLst/>
            <a:gdLst>
              <a:gd name="connsiteX0" fmla="*/ 57201 w 69900"/>
              <a:gd name="connsiteY0" fmla="*/ 12700 h 389204"/>
              <a:gd name="connsiteX1" fmla="*/ 12700 w 69900"/>
              <a:gd name="connsiteY1" fmla="*/ 376504 h 3892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900" h="389204">
                <a:moveTo>
                  <a:pt x="57201" y="12700"/>
                </a:moveTo>
                <a:lnTo>
                  <a:pt x="12700" y="37650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7350778" y="4112059"/>
            <a:ext cx="215849" cy="266166"/>
          </a:xfrm>
          <a:custGeom>
            <a:avLst/>
            <a:gdLst>
              <a:gd name="connsiteX0" fmla="*/ 203149 w 215849"/>
              <a:gd name="connsiteY0" fmla="*/ 12700 h 266166"/>
              <a:gd name="connsiteX1" fmla="*/ 12700 w 215849"/>
              <a:gd name="connsiteY1" fmla="*/ 253466 h 2661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5849" h="266166">
                <a:moveTo>
                  <a:pt x="203149" y="12700"/>
                </a:moveTo>
                <a:lnTo>
                  <a:pt x="12700" y="253466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6888955" y="3952077"/>
            <a:ext cx="480872" cy="419798"/>
          </a:xfrm>
          <a:custGeom>
            <a:avLst/>
            <a:gdLst>
              <a:gd name="connsiteX0" fmla="*/ 6350 w 480872"/>
              <a:gd name="connsiteY0" fmla="*/ 6350 h 419798"/>
              <a:gd name="connsiteX1" fmla="*/ 474522 w 480872"/>
              <a:gd name="connsiteY1" fmla="*/ 413448 h 419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0872" h="419798">
                <a:moveTo>
                  <a:pt x="6350" y="6350"/>
                </a:moveTo>
                <a:lnTo>
                  <a:pt x="474522" y="41344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7107027" y="3952077"/>
            <a:ext cx="262801" cy="419798"/>
          </a:xfrm>
          <a:custGeom>
            <a:avLst/>
            <a:gdLst>
              <a:gd name="connsiteX0" fmla="*/ 6350 w 262801"/>
              <a:gd name="connsiteY0" fmla="*/ 6350 h 419798"/>
              <a:gd name="connsiteX1" fmla="*/ 256450 w 262801"/>
              <a:gd name="connsiteY1" fmla="*/ 413448 h 419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2801" h="419798">
                <a:moveTo>
                  <a:pt x="6350" y="6350"/>
                </a:moveTo>
                <a:lnTo>
                  <a:pt x="256450" y="41344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7357128" y="4001492"/>
            <a:ext cx="56311" cy="370382"/>
          </a:xfrm>
          <a:custGeom>
            <a:avLst/>
            <a:gdLst>
              <a:gd name="connsiteX0" fmla="*/ 49962 w 56311"/>
              <a:gd name="connsiteY0" fmla="*/ 6350 h 370382"/>
              <a:gd name="connsiteX1" fmla="*/ 6350 w 56311"/>
              <a:gd name="connsiteY1" fmla="*/ 364032 h 3703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6311" h="370382">
                <a:moveTo>
                  <a:pt x="49962" y="6350"/>
                </a:moveTo>
                <a:lnTo>
                  <a:pt x="6350" y="364032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7357128" y="4123641"/>
            <a:ext cx="198805" cy="248234"/>
          </a:xfrm>
          <a:custGeom>
            <a:avLst/>
            <a:gdLst>
              <a:gd name="connsiteX0" fmla="*/ 192456 w 198805"/>
              <a:gd name="connsiteY0" fmla="*/ 6350 h 248234"/>
              <a:gd name="connsiteX1" fmla="*/ 6350 w 198805"/>
              <a:gd name="connsiteY1" fmla="*/ 241884 h 2482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8805" h="248234">
                <a:moveTo>
                  <a:pt x="192456" y="6350"/>
                </a:moveTo>
                <a:lnTo>
                  <a:pt x="6350" y="241884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9" name="Freeform 3"/>
          <p:cNvSpPr/>
          <p:nvPr/>
        </p:nvSpPr>
        <p:spPr>
          <a:xfrm>
            <a:off x="6961980" y="3358301"/>
            <a:ext cx="359676" cy="361480"/>
          </a:xfrm>
          <a:custGeom>
            <a:avLst/>
            <a:gdLst>
              <a:gd name="connsiteX0" fmla="*/ 12700 w 359676"/>
              <a:gd name="connsiteY0" fmla="*/ 348780 h 361480"/>
              <a:gd name="connsiteX1" fmla="*/ 346976 w 359676"/>
              <a:gd name="connsiteY1" fmla="*/ 12700 h 3614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9676" h="361480">
                <a:moveTo>
                  <a:pt x="12700" y="348780"/>
                </a:moveTo>
                <a:lnTo>
                  <a:pt x="346976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0" name="Freeform 3"/>
          <p:cNvSpPr/>
          <p:nvPr/>
        </p:nvSpPr>
        <p:spPr>
          <a:xfrm>
            <a:off x="7128490" y="3358301"/>
            <a:ext cx="193167" cy="458939"/>
          </a:xfrm>
          <a:custGeom>
            <a:avLst/>
            <a:gdLst>
              <a:gd name="connsiteX0" fmla="*/ 12700 w 193167"/>
              <a:gd name="connsiteY0" fmla="*/ 446239 h 458939"/>
              <a:gd name="connsiteX1" fmla="*/ 180466 w 193167"/>
              <a:gd name="connsiteY1" fmla="*/ 12700 h 4589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3167" h="458939">
                <a:moveTo>
                  <a:pt x="12700" y="446239"/>
                </a:moveTo>
                <a:lnTo>
                  <a:pt x="180466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1" name="Freeform 3"/>
          <p:cNvSpPr/>
          <p:nvPr/>
        </p:nvSpPr>
        <p:spPr>
          <a:xfrm>
            <a:off x="7296257" y="3358301"/>
            <a:ext cx="99961" cy="500126"/>
          </a:xfrm>
          <a:custGeom>
            <a:avLst/>
            <a:gdLst>
              <a:gd name="connsiteX0" fmla="*/ 87261 w 99961"/>
              <a:gd name="connsiteY0" fmla="*/ 487426 h 500126"/>
              <a:gd name="connsiteX1" fmla="*/ 12700 w 99961"/>
              <a:gd name="connsiteY1" fmla="*/ 12700 h 500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9961" h="500126">
                <a:moveTo>
                  <a:pt x="87261" y="487426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2" name="Freeform 3"/>
          <p:cNvSpPr/>
          <p:nvPr/>
        </p:nvSpPr>
        <p:spPr>
          <a:xfrm>
            <a:off x="6973271" y="3364651"/>
            <a:ext cx="342036" cy="342772"/>
          </a:xfrm>
          <a:custGeom>
            <a:avLst/>
            <a:gdLst>
              <a:gd name="connsiteX0" fmla="*/ 6350 w 342036"/>
              <a:gd name="connsiteY0" fmla="*/ 336423 h 342772"/>
              <a:gd name="connsiteX1" fmla="*/ 335686 w 342036"/>
              <a:gd name="connsiteY1" fmla="*/ 6350 h 3427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2036" h="342772">
                <a:moveTo>
                  <a:pt x="6350" y="336423"/>
                </a:moveTo>
                <a:lnTo>
                  <a:pt x="335686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3" name="Freeform 3"/>
          <p:cNvSpPr/>
          <p:nvPr/>
        </p:nvSpPr>
        <p:spPr>
          <a:xfrm>
            <a:off x="7137761" y="3364651"/>
            <a:ext cx="177545" cy="438721"/>
          </a:xfrm>
          <a:custGeom>
            <a:avLst/>
            <a:gdLst>
              <a:gd name="connsiteX0" fmla="*/ 6350 w 177545"/>
              <a:gd name="connsiteY0" fmla="*/ 432371 h 438721"/>
              <a:gd name="connsiteX1" fmla="*/ 171196 w 177545"/>
              <a:gd name="connsiteY1" fmla="*/ 6350 h 4387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7545" h="438721">
                <a:moveTo>
                  <a:pt x="6350" y="432371"/>
                </a:moveTo>
                <a:lnTo>
                  <a:pt x="171196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4" name="Freeform 3"/>
          <p:cNvSpPr/>
          <p:nvPr/>
        </p:nvSpPr>
        <p:spPr>
          <a:xfrm>
            <a:off x="7302607" y="3364651"/>
            <a:ext cx="86131" cy="480161"/>
          </a:xfrm>
          <a:custGeom>
            <a:avLst/>
            <a:gdLst>
              <a:gd name="connsiteX0" fmla="*/ 79781 w 86131"/>
              <a:gd name="connsiteY0" fmla="*/ 473811 h 480161"/>
              <a:gd name="connsiteX1" fmla="*/ 6350 w 86131"/>
              <a:gd name="connsiteY1" fmla="*/ 6350 h 4801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6131" h="480161">
                <a:moveTo>
                  <a:pt x="79781" y="473811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7" name="TextBox 5"/>
          <p:cNvSpPr txBox="1">
            <a:spLocks noChangeArrowheads="1"/>
          </p:cNvSpPr>
          <p:nvPr/>
        </p:nvSpPr>
        <p:spPr bwMode="auto">
          <a:xfrm>
            <a:off x="3330045" y="2184402"/>
            <a:ext cx="2407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3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Moss gametophytes are either</a:t>
            </a:r>
          </a:p>
          <a:p>
            <a:pPr algn="ctr" eaLnBrk="0" hangingPunct="0"/>
            <a:r>
              <a:rPr lang="en-US" sz="13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male or female</a:t>
            </a:r>
            <a:endParaRPr lang="en-US" sz="13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72532" y="4378225"/>
            <a:ext cx="528991" cy="248544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469106" y="4586104"/>
            <a:ext cx="295275" cy="0"/>
          </a:xfrm>
          <a:custGeom>
            <a:avLst/>
            <a:gdLst>
              <a:gd name="connsiteX0" fmla="*/ 0 w 295275"/>
              <a:gd name="connsiteY0" fmla="*/ 0 h 0"/>
              <a:gd name="connsiteX1" fmla="*/ 295275 w 295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>
                <a:moveTo>
                  <a:pt x="0" y="0"/>
                </a:moveTo>
                <a:lnTo>
                  <a:pt x="295275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3" name="TextBox 9"/>
          <p:cNvSpPr txBox="1">
            <a:spLocks noChangeArrowheads="1"/>
          </p:cNvSpPr>
          <p:nvPr/>
        </p:nvSpPr>
        <p:spPr bwMode="auto">
          <a:xfrm>
            <a:off x="372531" y="4383881"/>
            <a:ext cx="5289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 mm</a:t>
            </a:r>
          </a:p>
        </p:txBody>
      </p:sp>
      <p:sp>
        <p:nvSpPr>
          <p:cNvPr id="84" name="TextBox 12"/>
          <p:cNvSpPr txBox="1">
            <a:spLocks noChangeArrowheads="1"/>
          </p:cNvSpPr>
          <p:nvPr/>
        </p:nvSpPr>
        <p:spPr bwMode="auto">
          <a:xfrm>
            <a:off x="8217957" y="4386263"/>
            <a:ext cx="5289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 mm</a:t>
            </a:r>
          </a:p>
        </p:txBody>
      </p:sp>
      <p:sp>
        <p:nvSpPr>
          <p:cNvPr id="4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Embryos Nourished by Parental Tissues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Instead of shedding their eggs into the water or soil, as did their ancestors, land plants retain them</a:t>
            </a:r>
          </a:p>
          <a:p>
            <a:pPr lvl="1"/>
            <a:r>
              <a:rPr lang="en-US" altLang="en-US" smtClean="0"/>
              <a:t>Eggs form inside archegonia </a:t>
            </a:r>
          </a:p>
          <a:p>
            <a:r>
              <a:rPr lang="en-US" altLang="en-US" smtClean="0"/>
              <a:t>In contrast to most green algae, zygotes of land plants</a:t>
            </a:r>
          </a:p>
          <a:p>
            <a:pPr lvl="1"/>
            <a:r>
              <a:rPr lang="en-US" altLang="en-US" smtClean="0"/>
              <a:t>Begin development on the parent plant</a:t>
            </a:r>
          </a:p>
          <a:p>
            <a:pPr lvl="1"/>
            <a:r>
              <a:rPr lang="en-US" altLang="en-US" smtClean="0"/>
              <a:t>Form multicellular embryos that remain attached to and can be nourished by the parent plant</a:t>
            </a:r>
          </a:p>
        </p:txBody>
      </p:sp>
    </p:spTree>
    <p:extLst>
      <p:ext uri="{BB962C8B-B14F-4D97-AF65-F5344CB8AC3E}">
        <p14:creationId xmlns:p14="http://schemas.microsoft.com/office/powerpoint/2010/main" val="2721191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Green algae have traditionally been considered </a:t>
            </a:r>
            <a:r>
              <a:rPr lang="en-US" altLang="en-US" dirty="0" err="1" smtClean="0"/>
              <a:t>protists</a:t>
            </a:r>
            <a:r>
              <a:rPr lang="en-US" altLang="en-US" dirty="0" smtClean="0"/>
              <a:t>, but we study them along with land plants for two reasons: 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They are the closest living relatives to land plants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The transition from aquatic to terrestrial life occurred when land plants evolved from green algae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5494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Embryos Nourished by Parental Tissues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retention of the embryo was a key event in land plant evolution</a:t>
            </a:r>
          </a:p>
          <a:p>
            <a:pPr lvl="1"/>
            <a:r>
              <a:rPr lang="en-US" altLang="en-US" dirty="0" smtClean="0"/>
              <a:t>The group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formal name is </a:t>
            </a:r>
            <a:r>
              <a:rPr lang="en-US" altLang="ja-JP" b="1" dirty="0" err="1" smtClean="0"/>
              <a:t>Embryophyta</a:t>
            </a:r>
            <a:r>
              <a:rPr lang="en-US" altLang="ja-JP" dirty="0" smtClean="0"/>
              <a:t>,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literally, the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embryo-plants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 lvl="1"/>
            <a:r>
              <a:rPr lang="en-US" altLang="en-US" dirty="0" smtClean="0"/>
              <a:t>The retention of the fertilized egg in </a:t>
            </a:r>
            <a:r>
              <a:rPr lang="en-US" altLang="en-US" b="1" dirty="0" err="1" smtClean="0"/>
              <a:t>embryophytes</a:t>
            </a:r>
            <a:r>
              <a:rPr lang="en-US" altLang="en-US" dirty="0" smtClean="0"/>
              <a:t> is analogous to pregnancy in mammals</a:t>
            </a:r>
          </a:p>
        </p:txBody>
      </p:sp>
    </p:spTree>
    <p:extLst>
      <p:ext uri="{BB962C8B-B14F-4D97-AF65-F5344CB8AC3E}">
        <p14:creationId xmlns:p14="http://schemas.microsoft.com/office/powerpoint/2010/main" val="1893604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Alternation of Generations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All land plants undergo </a:t>
            </a:r>
            <a:r>
              <a:rPr lang="en-US" altLang="en-US" b="1" smtClean="0"/>
              <a:t>alternation of generations</a:t>
            </a:r>
            <a:r>
              <a:rPr lang="en-US" altLang="en-US" smtClean="0"/>
              <a:t>, in which individuals have</a:t>
            </a:r>
          </a:p>
          <a:p>
            <a:pPr lvl="1"/>
            <a:r>
              <a:rPr lang="en-US" altLang="en-US" smtClean="0"/>
              <a:t>A multicellular haploid phase called the </a:t>
            </a:r>
            <a:r>
              <a:rPr lang="en-US" altLang="en-US" b="1" smtClean="0"/>
              <a:t>gametophyte</a:t>
            </a:r>
            <a:r>
              <a:rPr lang="en-US" altLang="en-US" smtClean="0"/>
              <a:t> </a:t>
            </a:r>
          </a:p>
          <a:p>
            <a:pPr lvl="1"/>
            <a:r>
              <a:rPr lang="en-US" altLang="en-US" smtClean="0"/>
              <a:t>A multicellular diploid phase known as the </a:t>
            </a:r>
            <a:r>
              <a:rPr lang="en-US" altLang="en-US" b="1" smtClean="0"/>
              <a:t>sporophyte</a:t>
            </a:r>
            <a:r>
              <a:rPr lang="en-US" altLang="en-US" smtClean="0"/>
              <a:t> </a:t>
            </a:r>
          </a:p>
          <a:p>
            <a:r>
              <a:rPr lang="en-US" altLang="en-US" smtClean="0"/>
              <a:t>The two phases of the life cycle are connected by distinct types of reproductive cells—gametes and spores</a:t>
            </a:r>
          </a:p>
        </p:txBody>
      </p:sp>
    </p:spTree>
    <p:extLst>
      <p:ext uri="{BB962C8B-B14F-4D97-AF65-F5344CB8AC3E}">
        <p14:creationId xmlns:p14="http://schemas.microsoft.com/office/powerpoint/2010/main" val="103359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Alternation of Generations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472"/>
              </a:spcAft>
            </a:pPr>
            <a:r>
              <a:rPr lang="en-US" altLang="en-US" dirty="0" smtClean="0"/>
              <a:t>Alternation of generations does not occur in the algal groups most closely related to land plants</a:t>
            </a:r>
          </a:p>
        </p:txBody>
      </p:sp>
    </p:spTree>
    <p:extLst>
      <p:ext uri="{BB962C8B-B14F-4D97-AF65-F5344CB8AC3E}">
        <p14:creationId xmlns:p14="http://schemas.microsoft.com/office/powerpoint/2010/main" val="260005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"/>
          <a:stretch>
            <a:fillRect/>
          </a:stretch>
        </p:blipFill>
        <p:spPr>
          <a:xfrm>
            <a:off x="1176528" y="743712"/>
            <a:ext cx="6790944" cy="53705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28.11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602490" y="758786"/>
            <a:ext cx="1205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602490" y="1135024"/>
            <a:ext cx="1269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25953" y="2258974"/>
            <a:ext cx="11413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Spores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108653" y="2484399"/>
            <a:ext cx="13465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Multicellular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adult (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210968" y="4000462"/>
            <a:ext cx="13208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Zygote (2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(retained on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parent)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3886278" y="4324312"/>
            <a:ext cx="1077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Sperm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4143453" y="4659274"/>
            <a:ext cx="13849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414141"/>
                </a:solidFill>
                <a:latin typeface="Arial"/>
                <a:ea typeface="ＭＳ Ｐゴシック" charset="0"/>
              </a:rPr>
              <a:t>Gametes are</a:t>
            </a:r>
          </a:p>
          <a:p>
            <a:pPr eaLnBrk="0" hangingPunct="0"/>
            <a:r>
              <a:rPr lang="en-US" sz="1800" b="1" dirty="0" smtClean="0">
                <a:solidFill>
                  <a:srgbClr val="414141"/>
                </a:solidFill>
                <a:latin typeface="Arial"/>
                <a:ea typeface="ＭＳ Ｐゴシック" charset="0"/>
              </a:rPr>
              <a:t>produced in</a:t>
            </a:r>
          </a:p>
          <a:p>
            <a:pPr eaLnBrk="0" hangingPunct="0"/>
            <a:r>
              <a:rPr lang="en-US" sz="1800" b="1" dirty="0" err="1" smtClean="0">
                <a:solidFill>
                  <a:srgbClr val="414141"/>
                </a:solidFill>
                <a:latin typeface="Arial"/>
                <a:ea typeface="ＭＳ Ｐゴシック" charset="0"/>
              </a:rPr>
              <a:t>gametangia</a:t>
            </a:r>
            <a:endParaRPr lang="en-US" sz="1800" b="1" dirty="0">
              <a:solidFill>
                <a:srgbClr val="414141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6145290" y="5516524"/>
            <a:ext cx="7950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Egg (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1820376" y="3498461"/>
            <a:ext cx="311528" cy="507657"/>
          </a:xfrm>
          <a:custGeom>
            <a:avLst/>
            <a:gdLst>
              <a:gd name="connsiteX0" fmla="*/ 6350 w 311528"/>
              <a:gd name="connsiteY0" fmla="*/ 501307 h 507657"/>
              <a:gd name="connsiteX1" fmla="*/ 305178 w 311528"/>
              <a:gd name="connsiteY1" fmla="*/ 6350 h 5076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1528" h="507657">
                <a:moveTo>
                  <a:pt x="6350" y="501307"/>
                </a:moveTo>
                <a:lnTo>
                  <a:pt x="305178" y="6350"/>
                </a:lnTo>
              </a:path>
            </a:pathLst>
          </a:custGeom>
          <a:ln w="12700">
            <a:solidFill>
              <a:srgbClr val="4F4C4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6111492" y="4767590"/>
            <a:ext cx="206463" cy="93421"/>
          </a:xfrm>
          <a:custGeom>
            <a:avLst/>
            <a:gdLst>
              <a:gd name="connsiteX0" fmla="*/ 12643 w 206463"/>
              <a:gd name="connsiteY0" fmla="*/ 12642 h 93421"/>
              <a:gd name="connsiteX1" fmla="*/ 193821 w 206463"/>
              <a:gd name="connsiteY1" fmla="*/ 80778 h 934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6463" h="93421">
                <a:moveTo>
                  <a:pt x="12643" y="12642"/>
                </a:moveTo>
                <a:cubicBezTo>
                  <a:pt x="50946" y="16148"/>
                  <a:pt x="149815" y="60445"/>
                  <a:pt x="193821" y="80778"/>
                </a:cubicBez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5582093" y="4766708"/>
            <a:ext cx="554685" cy="289488"/>
          </a:xfrm>
          <a:custGeom>
            <a:avLst/>
            <a:gdLst>
              <a:gd name="connsiteX0" fmla="*/ 12643 w 554685"/>
              <a:gd name="connsiteY0" fmla="*/ 276845 h 289488"/>
              <a:gd name="connsiteX1" fmla="*/ 542042 w 554685"/>
              <a:gd name="connsiteY1" fmla="*/ 13524 h 2894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54685" h="289488">
                <a:moveTo>
                  <a:pt x="12643" y="276845"/>
                </a:moveTo>
                <a:cubicBezTo>
                  <a:pt x="200031" y="207669"/>
                  <a:pt x="336937" y="-5157"/>
                  <a:pt x="542042" y="13524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6266337" y="4789123"/>
            <a:ext cx="189560" cy="112458"/>
          </a:xfrm>
          <a:custGeom>
            <a:avLst/>
            <a:gdLst>
              <a:gd name="connsiteX0" fmla="*/ 107810 w 189560"/>
              <a:gd name="connsiteY0" fmla="*/ 59562 h 112458"/>
              <a:gd name="connsiteX1" fmla="*/ 36538 w 189560"/>
              <a:gd name="connsiteY1" fmla="*/ 0 h 112458"/>
              <a:gd name="connsiteX2" fmla="*/ 0 w 189560"/>
              <a:gd name="connsiteY2" fmla="*/ 102006 h 112458"/>
              <a:gd name="connsiteX3" fmla="*/ 92798 w 189560"/>
              <a:gd name="connsiteY3" fmla="*/ 101257 h 112458"/>
              <a:gd name="connsiteX4" fmla="*/ 189560 w 189560"/>
              <a:gd name="connsiteY4" fmla="*/ 112458 h 112458"/>
              <a:gd name="connsiteX5" fmla="*/ 107810 w 189560"/>
              <a:gd name="connsiteY5" fmla="*/ 59562 h 1124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89560" h="112458">
                <a:moveTo>
                  <a:pt x="107810" y="59562"/>
                </a:moveTo>
                <a:cubicBezTo>
                  <a:pt x="77914" y="37464"/>
                  <a:pt x="59512" y="20358"/>
                  <a:pt x="36538" y="0"/>
                </a:cubicBezTo>
                <a:lnTo>
                  <a:pt x="0" y="102006"/>
                </a:lnTo>
                <a:cubicBezTo>
                  <a:pt x="11214" y="100888"/>
                  <a:pt x="55740" y="99352"/>
                  <a:pt x="92798" y="101257"/>
                </a:cubicBezTo>
                <a:cubicBezTo>
                  <a:pt x="132486" y="103314"/>
                  <a:pt x="167589" y="107543"/>
                  <a:pt x="189560" y="112458"/>
                </a:cubicBezTo>
                <a:cubicBezTo>
                  <a:pt x="169468" y="102260"/>
                  <a:pt x="139649" y="83261"/>
                  <a:pt x="107810" y="5956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562344" y="4698807"/>
            <a:ext cx="50571" cy="746887"/>
          </a:xfrm>
          <a:custGeom>
            <a:avLst/>
            <a:gdLst>
              <a:gd name="connsiteX0" fmla="*/ 12643 w 50571"/>
              <a:gd name="connsiteY0" fmla="*/ 12642 h 746887"/>
              <a:gd name="connsiteX1" fmla="*/ 12643 w 50571"/>
              <a:gd name="connsiteY1" fmla="*/ 734244 h 7468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571" h="746887">
                <a:moveTo>
                  <a:pt x="12643" y="12642"/>
                </a:moveTo>
                <a:lnTo>
                  <a:pt x="12643" y="734244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5986804" y="4206199"/>
            <a:ext cx="31902" cy="141325"/>
          </a:xfrm>
          <a:custGeom>
            <a:avLst/>
            <a:gdLst>
              <a:gd name="connsiteX0" fmla="*/ 19259 w 31902"/>
              <a:gd name="connsiteY0" fmla="*/ 128682 h 141325"/>
              <a:gd name="connsiteX1" fmla="*/ 12643 w 31902"/>
              <a:gd name="connsiteY1" fmla="*/ 12642 h 141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902" h="141325">
                <a:moveTo>
                  <a:pt x="19259" y="128682"/>
                </a:moveTo>
                <a:cubicBezTo>
                  <a:pt x="20554" y="89211"/>
                  <a:pt x="18472" y="50298"/>
                  <a:pt x="12643" y="12642"/>
                </a:cubicBez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582093" y="4322239"/>
            <a:ext cx="436613" cy="733958"/>
          </a:xfrm>
          <a:custGeom>
            <a:avLst/>
            <a:gdLst>
              <a:gd name="connsiteX0" fmla="*/ 12643 w 436613"/>
              <a:gd name="connsiteY0" fmla="*/ 721315 h 733958"/>
              <a:gd name="connsiteX1" fmla="*/ 423970 w 436613"/>
              <a:gd name="connsiteY1" fmla="*/ 12642 h 7339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6613" h="733958">
                <a:moveTo>
                  <a:pt x="12643" y="721315"/>
                </a:moveTo>
                <a:cubicBezTo>
                  <a:pt x="209708" y="649751"/>
                  <a:pt x="414305" y="314255"/>
                  <a:pt x="423970" y="12642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5951377" y="4074976"/>
            <a:ext cx="107073" cy="188163"/>
          </a:xfrm>
          <a:custGeom>
            <a:avLst/>
            <a:gdLst>
              <a:gd name="connsiteX0" fmla="*/ 62052 w 107073"/>
              <a:gd name="connsiteY0" fmla="*/ 90322 h 188163"/>
              <a:gd name="connsiteX1" fmla="*/ 107073 w 107073"/>
              <a:gd name="connsiteY1" fmla="*/ 171488 h 188163"/>
              <a:gd name="connsiteX2" fmla="*/ 0 w 107073"/>
              <a:gd name="connsiteY2" fmla="*/ 188163 h 188163"/>
              <a:gd name="connsiteX3" fmla="*/ 18249 w 107073"/>
              <a:gd name="connsiteY3" fmla="*/ 97155 h 188163"/>
              <a:gd name="connsiteX4" fmla="*/ 25539 w 107073"/>
              <a:gd name="connsiteY4" fmla="*/ 0 h 188163"/>
              <a:gd name="connsiteX5" fmla="*/ 62052 w 107073"/>
              <a:gd name="connsiteY5" fmla="*/ 90322 h 1881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07073" h="188163">
                <a:moveTo>
                  <a:pt x="62052" y="90322"/>
                </a:moveTo>
                <a:cubicBezTo>
                  <a:pt x="78104" y="123786"/>
                  <a:pt x="91376" y="145097"/>
                  <a:pt x="107073" y="171488"/>
                </a:cubicBezTo>
                <a:lnTo>
                  <a:pt x="0" y="188163"/>
                </a:lnTo>
                <a:cubicBezTo>
                  <a:pt x="3200" y="177304"/>
                  <a:pt x="13118" y="133883"/>
                  <a:pt x="18249" y="97155"/>
                </a:cubicBezTo>
                <a:cubicBezTo>
                  <a:pt x="23736" y="57772"/>
                  <a:pt x="26187" y="22517"/>
                  <a:pt x="25539" y="0"/>
                </a:cubicBezTo>
                <a:cubicBezTo>
                  <a:pt x="31724" y="21653"/>
                  <a:pt x="44818" y="54533"/>
                  <a:pt x="62052" y="9032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6426650" y="5019653"/>
            <a:ext cx="322910" cy="525970"/>
          </a:xfrm>
          <a:custGeom>
            <a:avLst/>
            <a:gdLst>
              <a:gd name="connsiteX0" fmla="*/ 12700 w 322910"/>
              <a:gd name="connsiteY0" fmla="*/ 513270 h 525970"/>
              <a:gd name="connsiteX1" fmla="*/ 310210 w 322910"/>
              <a:gd name="connsiteY1" fmla="*/ 12700 h 5259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2910" h="525970">
                <a:moveTo>
                  <a:pt x="12700" y="513270"/>
                </a:moveTo>
                <a:lnTo>
                  <a:pt x="31021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425164" y="5041230"/>
            <a:ext cx="311531" cy="507669"/>
          </a:xfrm>
          <a:custGeom>
            <a:avLst/>
            <a:gdLst>
              <a:gd name="connsiteX0" fmla="*/ 6350 w 311531"/>
              <a:gd name="connsiteY0" fmla="*/ 501319 h 507669"/>
              <a:gd name="connsiteX1" fmla="*/ 305180 w 311531"/>
              <a:gd name="connsiteY1" fmla="*/ 6350 h 5076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1531" h="507669">
                <a:moveTo>
                  <a:pt x="6350" y="501319"/>
                </a:moveTo>
                <a:lnTo>
                  <a:pt x="305180" y="6350"/>
                </a:lnTo>
              </a:path>
            </a:pathLst>
          </a:custGeom>
          <a:ln w="12700">
            <a:solidFill>
              <a:srgbClr val="4F4C4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06" y="1412090"/>
            <a:ext cx="1139858" cy="548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14" y="1388823"/>
            <a:ext cx="1194717" cy="11642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35" y="4454182"/>
            <a:ext cx="2035896" cy="1999323"/>
          </a:xfrm>
          <a:prstGeom prst="rect">
            <a:avLst/>
          </a:prstGeom>
        </p:spPr>
      </p:pic>
      <p:sp>
        <p:nvSpPr>
          <p:cNvPr id="2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Alternation of Generations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 smtClean="0"/>
              <a:t>Alternation of generations always involves the same sequence of events: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The sporophyte produces haploid spores by meiosis 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Spores germinate and divide by mitosis and develop into multicellular, haploid gametophytes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Gametophytes produce unicellular haploid gametes by mitosis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Two gametes unite during fertilization to form a diploid zygote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The zygote divides by mitosis and develops into a multicellular, diploid sporophyte</a:t>
            </a:r>
          </a:p>
        </p:txBody>
      </p:sp>
    </p:spTree>
    <p:extLst>
      <p:ext uri="{BB962C8B-B14F-4D97-AF65-F5344CB8AC3E}">
        <p14:creationId xmlns:p14="http://schemas.microsoft.com/office/powerpoint/2010/main" val="1578617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"/>
          <a:stretch>
            <a:fillRect/>
          </a:stretch>
        </p:blipFill>
        <p:spPr>
          <a:xfrm>
            <a:off x="1283208" y="877824"/>
            <a:ext cx="6577584" cy="51023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28.12</a:t>
            </a:r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717731" y="894477"/>
            <a:ext cx="10724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6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717731" y="1278652"/>
            <a:ext cx="11301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6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138043" y="2043827"/>
            <a:ext cx="10147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Spores (</a:t>
            </a:r>
            <a:r>
              <a:rPr lang="en-US" sz="16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405956" y="3337640"/>
            <a:ext cx="376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6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316330" y="3124915"/>
            <a:ext cx="132715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Sporophyte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(multicellular,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diploid)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203127" y="2731215"/>
            <a:ext cx="150201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Gametophyte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(multicellular,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haploid)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7559106" y="3540840"/>
            <a:ext cx="2628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6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3147443" y="4683840"/>
            <a:ext cx="6716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Zygote</a:t>
            </a:r>
          </a:p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(2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5036568" y="4633040"/>
            <a:ext cx="8672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Gametes</a:t>
            </a:r>
          </a:p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914656" y="1851377"/>
            <a:ext cx="256032" cy="2560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43625" y="1953993"/>
            <a:ext cx="256032" cy="2560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90101" y="3917950"/>
            <a:ext cx="256032" cy="2560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89548" y="4838700"/>
            <a:ext cx="256032" cy="2560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309618" y="5441950"/>
            <a:ext cx="256032" cy="2560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57706" y="4887349"/>
            <a:ext cx="256032" cy="2560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224629" y="1958713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6265111" y="3921657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29" name="TextBox 35"/>
          <p:cNvSpPr txBox="1">
            <a:spLocks noChangeArrowheads="1"/>
          </p:cNvSpPr>
          <p:nvPr/>
        </p:nvSpPr>
        <p:spPr bwMode="auto">
          <a:xfrm>
            <a:off x="6367504" y="4847963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30" name="TextBox 36"/>
          <p:cNvSpPr txBox="1">
            <a:spLocks noChangeArrowheads="1"/>
          </p:cNvSpPr>
          <p:nvPr/>
        </p:nvSpPr>
        <p:spPr bwMode="auto">
          <a:xfrm>
            <a:off x="4381541" y="5435704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87732" y="1849994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630220" y="4892072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73" y="1382775"/>
            <a:ext cx="1328818" cy="9448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75" y="1548907"/>
            <a:ext cx="1152049" cy="7680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68" y="5070410"/>
            <a:ext cx="1944463" cy="15177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55" y="4610154"/>
            <a:ext cx="1152049" cy="131053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825800" y="3661696"/>
            <a:ext cx="964512" cy="311225"/>
            <a:chOff x="5825800" y="3661696"/>
            <a:chExt cx="964512" cy="311225"/>
          </a:xfrm>
        </p:grpSpPr>
        <p:sp>
          <p:nvSpPr>
            <p:cNvPr id="39" name="TextBox 3"/>
            <p:cNvSpPr txBox="1">
              <a:spLocks noChangeArrowheads="1"/>
            </p:cNvSpPr>
            <p:nvPr/>
          </p:nvSpPr>
          <p:spPr bwMode="auto">
            <a:xfrm rot="173849">
              <a:off x="5825800" y="3661696"/>
              <a:ext cx="5861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000000"/>
                  </a:solidFill>
                  <a:latin typeface="Arial Black" pitchFamily="34" charset="0"/>
                  <a:ea typeface="ＭＳ Ｐゴシック" charset="0"/>
                </a:rPr>
                <a:t>MITO</a:t>
              </a:r>
              <a:endParaRPr lang="en-US" sz="16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endParaRPr>
            </a:p>
          </p:txBody>
        </p:sp>
        <p:sp>
          <p:nvSpPr>
            <p:cNvPr id="40" name="TextBox 3"/>
            <p:cNvSpPr txBox="1">
              <a:spLocks noChangeArrowheads="1"/>
            </p:cNvSpPr>
            <p:nvPr/>
          </p:nvSpPr>
          <p:spPr bwMode="auto">
            <a:xfrm rot="747670">
              <a:off x="6415209" y="3726700"/>
              <a:ext cx="37510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000000"/>
                  </a:solidFill>
                  <a:latin typeface="Arial Black" pitchFamily="34" charset="0"/>
                  <a:ea typeface="ＭＳ Ｐゴシック" charset="0"/>
                </a:rPr>
                <a:t>SIS</a:t>
              </a:r>
              <a:endParaRPr lang="en-US" sz="16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96" y="4742366"/>
            <a:ext cx="1024043" cy="743651"/>
          </a:xfrm>
          <a:prstGeom prst="rect">
            <a:avLst/>
          </a:prstGeom>
        </p:spPr>
      </p:pic>
      <p:sp>
        <p:nvSpPr>
          <p:cNvPr id="35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Alternation of Generations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 smtClean="0"/>
              <a:t>Compare and contrast zygotes, spores, and gametes:</a:t>
            </a:r>
          </a:p>
          <a:p>
            <a:pPr lvl="1"/>
            <a:r>
              <a:rPr lang="en-US" altLang="en-US" sz="2400" dirty="0" smtClean="0"/>
              <a:t>Zygotes and spores are both single cells that divide by mitosis to form a multicellular individual. Zygotes develop into sporophytes; spores develop into gametophytes</a:t>
            </a:r>
          </a:p>
          <a:p>
            <a:pPr lvl="1"/>
            <a:r>
              <a:rPr lang="en-US" altLang="en-US" sz="2400" dirty="0" smtClean="0"/>
              <a:t>Zygotes are diploid and spores and gametes are haploid</a:t>
            </a:r>
          </a:p>
          <a:p>
            <a:pPr lvl="1"/>
            <a:r>
              <a:rPr lang="en-US" altLang="en-US" sz="2400" dirty="0" smtClean="0"/>
              <a:t>Zygotes result from the fusion of two haploid cells, such as a sperm and an egg, but spores are not formed by the fusion of gametes</a:t>
            </a:r>
          </a:p>
          <a:p>
            <a:pPr lvl="1"/>
            <a:r>
              <a:rPr lang="en-US" altLang="en-US" sz="2400" dirty="0" smtClean="0"/>
              <a:t>Spores are produced by meiosis inside structures called sporangia; gametes are produced by mitosis inside </a:t>
            </a:r>
            <a:r>
              <a:rPr lang="en-US" altLang="en-US" sz="2400" dirty="0" err="1" smtClean="0"/>
              <a:t>gametangia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60904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From Gametophyte-Dominant to Sporophyte-Dominant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nonvascular plants, sporophyte is small and short lived and is largely dependent on gametophyte for nutrition</a:t>
            </a:r>
          </a:p>
          <a:p>
            <a:pPr lvl="1"/>
            <a:r>
              <a:rPr lang="en-US" altLang="en-US" dirty="0" smtClean="0"/>
              <a:t>Gametophyte-dominant life cycle</a:t>
            </a:r>
          </a:p>
          <a:p>
            <a:r>
              <a:rPr lang="en-US" altLang="en-US" dirty="0" smtClean="0"/>
              <a:t>In ferns and other vascular plants, sporophyte is much larger and longer lived than gametophyte</a:t>
            </a:r>
          </a:p>
          <a:p>
            <a:pPr lvl="1"/>
            <a:r>
              <a:rPr lang="en-US" altLang="en-US" dirty="0" smtClean="0"/>
              <a:t>Sporophyte-dominant life cycle</a:t>
            </a:r>
          </a:p>
          <a:p>
            <a:r>
              <a:rPr lang="en-US" altLang="en-US" dirty="0" smtClean="0"/>
              <a:t>Gametophytes of gymnosperms and angiosperms are microscopic</a:t>
            </a:r>
          </a:p>
        </p:txBody>
      </p:sp>
    </p:spTree>
    <p:extLst>
      <p:ext uri="{BB962C8B-B14F-4D97-AF65-F5344CB8AC3E}">
        <p14:creationId xmlns:p14="http://schemas.microsoft.com/office/powerpoint/2010/main" val="309852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28.13</a:t>
            </a:r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>
            <a:fillRect/>
          </a:stretch>
        </p:blipFill>
        <p:spPr>
          <a:xfrm>
            <a:off x="298704" y="1551432"/>
            <a:ext cx="8546592" cy="3755136"/>
          </a:xfrm>
          <a:prstGeom prst="rect">
            <a:avLst/>
          </a:prstGeom>
        </p:spPr>
      </p:pic>
      <p:sp>
        <p:nvSpPr>
          <p:cNvPr id="89" name="TextBox 3"/>
          <p:cNvSpPr txBox="1">
            <a:spLocks noChangeArrowheads="1"/>
          </p:cNvSpPr>
          <p:nvPr/>
        </p:nvSpPr>
        <p:spPr bwMode="auto">
          <a:xfrm>
            <a:off x="8113040" y="1705020"/>
            <a:ext cx="67005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0" name="TextBox 5"/>
          <p:cNvSpPr txBox="1">
            <a:spLocks noChangeArrowheads="1"/>
          </p:cNvSpPr>
          <p:nvPr/>
        </p:nvSpPr>
        <p:spPr bwMode="auto">
          <a:xfrm>
            <a:off x="379782" y="2275726"/>
            <a:ext cx="697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Mature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1" name="TextBox 12"/>
          <p:cNvSpPr txBox="1">
            <a:spLocks noChangeArrowheads="1"/>
          </p:cNvSpPr>
          <p:nvPr/>
        </p:nvSpPr>
        <p:spPr bwMode="auto">
          <a:xfrm>
            <a:off x="8113040" y="1947908"/>
            <a:ext cx="70532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2" name="TextBox 13"/>
          <p:cNvSpPr txBox="1">
            <a:spLocks noChangeArrowheads="1"/>
          </p:cNvSpPr>
          <p:nvPr/>
        </p:nvSpPr>
        <p:spPr bwMode="auto">
          <a:xfrm>
            <a:off x="2817140" y="2278108"/>
            <a:ext cx="107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Spores dispersed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by wind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3" name="TextBox 16"/>
          <p:cNvSpPr txBox="1">
            <a:spLocks noChangeArrowheads="1"/>
          </p:cNvSpPr>
          <p:nvPr/>
        </p:nvSpPr>
        <p:spPr bwMode="auto">
          <a:xfrm>
            <a:off x="4863186" y="2295570"/>
            <a:ext cx="1067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Developing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gametophytes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4" name="TextBox 18"/>
          <p:cNvSpPr txBox="1">
            <a:spLocks noChangeArrowheads="1"/>
          </p:cNvSpPr>
          <p:nvPr/>
        </p:nvSpPr>
        <p:spPr bwMode="auto">
          <a:xfrm>
            <a:off x="7441528" y="2628945"/>
            <a:ext cx="476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Sperm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swim to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egg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95" name="TextBox 21"/>
          <p:cNvSpPr txBox="1">
            <a:spLocks noChangeArrowheads="1"/>
          </p:cNvSpPr>
          <p:nvPr/>
        </p:nvSpPr>
        <p:spPr bwMode="auto">
          <a:xfrm>
            <a:off x="2709945" y="3059158"/>
            <a:ext cx="697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Developing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6" name="TextBox 24"/>
          <p:cNvSpPr txBox="1">
            <a:spLocks noChangeArrowheads="1"/>
          </p:cNvSpPr>
          <p:nvPr/>
        </p:nvSpPr>
        <p:spPr bwMode="auto">
          <a:xfrm>
            <a:off x="337465" y="3794170"/>
            <a:ext cx="859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 female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7" name="TextBox 27"/>
          <p:cNvSpPr txBox="1">
            <a:spLocks noChangeArrowheads="1"/>
          </p:cNvSpPr>
          <p:nvPr/>
        </p:nvSpPr>
        <p:spPr bwMode="auto">
          <a:xfrm>
            <a:off x="4364953" y="4208508"/>
            <a:ext cx="4199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Zygote</a:t>
            </a:r>
          </a:p>
        </p:txBody>
      </p:sp>
      <p:sp>
        <p:nvSpPr>
          <p:cNvPr id="98" name="TextBox 28"/>
          <p:cNvSpPr txBox="1">
            <a:spLocks noChangeArrowheads="1"/>
          </p:cNvSpPr>
          <p:nvPr/>
        </p:nvSpPr>
        <p:spPr bwMode="auto">
          <a:xfrm>
            <a:off x="4364953" y="4360908"/>
            <a:ext cx="2356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9" name="TextBox 29"/>
          <p:cNvSpPr txBox="1">
            <a:spLocks noChangeArrowheads="1"/>
          </p:cNvSpPr>
          <p:nvPr/>
        </p:nvSpPr>
        <p:spPr bwMode="auto">
          <a:xfrm>
            <a:off x="5098378" y="4198983"/>
            <a:ext cx="2420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Egg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7227671" y="3905295"/>
            <a:ext cx="631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Sperm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 in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antheridia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1" name="TextBox 34"/>
          <p:cNvSpPr txBox="1">
            <a:spLocks noChangeArrowheads="1"/>
          </p:cNvSpPr>
          <p:nvPr/>
        </p:nvSpPr>
        <p:spPr bwMode="auto">
          <a:xfrm>
            <a:off x="6271540" y="4452983"/>
            <a:ext cx="293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 </a:t>
            </a:r>
            <a:r>
              <a:rPr lang="en-US" sz="10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02" name="TextBox 35"/>
          <p:cNvSpPr txBox="1">
            <a:spLocks noChangeArrowheads="1"/>
          </p:cNvSpPr>
          <p:nvPr/>
        </p:nvSpPr>
        <p:spPr bwMode="auto">
          <a:xfrm>
            <a:off x="6577928" y="4756195"/>
            <a:ext cx="859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 female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" name="TextBox 38"/>
          <p:cNvSpPr txBox="1">
            <a:spLocks noChangeArrowheads="1"/>
          </p:cNvSpPr>
          <p:nvPr/>
        </p:nvSpPr>
        <p:spPr bwMode="auto">
          <a:xfrm>
            <a:off x="7992142" y="4756195"/>
            <a:ext cx="79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 male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4" name="TextBox 45"/>
          <p:cNvSpPr txBox="1">
            <a:spLocks noChangeArrowheads="1"/>
          </p:cNvSpPr>
          <p:nvPr/>
        </p:nvSpPr>
        <p:spPr bwMode="auto">
          <a:xfrm>
            <a:off x="4346696" y="4881607"/>
            <a:ext cx="110447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FERTILIZATION</a:t>
            </a:r>
            <a:endParaRPr lang="en-US" sz="10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105" name="TextBox 47"/>
          <p:cNvSpPr txBox="1">
            <a:spLocks noChangeArrowheads="1"/>
          </p:cNvSpPr>
          <p:nvPr/>
        </p:nvSpPr>
        <p:spPr bwMode="auto">
          <a:xfrm>
            <a:off x="3683915" y="5114970"/>
            <a:ext cx="8255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Archegonium</a:t>
            </a:r>
          </a:p>
        </p:txBody>
      </p:sp>
      <p:sp>
        <p:nvSpPr>
          <p:cNvPr id="106" name="TextBox 31"/>
          <p:cNvSpPr txBox="1">
            <a:spLocks noChangeArrowheads="1"/>
          </p:cNvSpPr>
          <p:nvPr/>
        </p:nvSpPr>
        <p:spPr bwMode="auto">
          <a:xfrm>
            <a:off x="7839531" y="3852219"/>
            <a:ext cx="293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l-GR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l-GR" sz="1000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7" name="TextBox 45"/>
          <p:cNvSpPr txBox="1">
            <a:spLocks noChangeArrowheads="1"/>
          </p:cNvSpPr>
          <p:nvPr/>
        </p:nvSpPr>
        <p:spPr bwMode="auto">
          <a:xfrm>
            <a:off x="5501046" y="4876845"/>
            <a:ext cx="8303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Eggs develop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archegonia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2507366" y="3143191"/>
            <a:ext cx="199174" cy="222402"/>
          </a:xfrm>
          <a:custGeom>
            <a:avLst/>
            <a:gdLst>
              <a:gd name="connsiteX0" fmla="*/ 6350 w 199174"/>
              <a:gd name="connsiteY0" fmla="*/ 216052 h 222402"/>
              <a:gd name="connsiteX1" fmla="*/ 192824 w 199174"/>
              <a:gd name="connsiteY1" fmla="*/ 6350 h 2224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9174" h="222402">
                <a:moveTo>
                  <a:pt x="6350" y="216052"/>
                </a:moveTo>
                <a:lnTo>
                  <a:pt x="192824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9" name="Freeform 3"/>
          <p:cNvSpPr/>
          <p:nvPr/>
        </p:nvSpPr>
        <p:spPr>
          <a:xfrm>
            <a:off x="4011593" y="4284820"/>
            <a:ext cx="314769" cy="469341"/>
          </a:xfrm>
          <a:custGeom>
            <a:avLst/>
            <a:gdLst>
              <a:gd name="connsiteX0" fmla="*/ 308419 w 314769"/>
              <a:gd name="connsiteY0" fmla="*/ 6350 h 469341"/>
              <a:gd name="connsiteX1" fmla="*/ 6350 w 314769"/>
              <a:gd name="connsiteY1" fmla="*/ 462991 h 4693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4769" h="469341">
                <a:moveTo>
                  <a:pt x="308419" y="6350"/>
                </a:moveTo>
                <a:lnTo>
                  <a:pt x="6350" y="462991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10" name="Freeform 3"/>
          <p:cNvSpPr/>
          <p:nvPr/>
        </p:nvSpPr>
        <p:spPr>
          <a:xfrm>
            <a:off x="5367127" y="4287982"/>
            <a:ext cx="353669" cy="348437"/>
          </a:xfrm>
          <a:custGeom>
            <a:avLst/>
            <a:gdLst>
              <a:gd name="connsiteX0" fmla="*/ 6350 w 353669"/>
              <a:gd name="connsiteY0" fmla="*/ 6350 h 348437"/>
              <a:gd name="connsiteX1" fmla="*/ 347319 w 353669"/>
              <a:gd name="connsiteY1" fmla="*/ 342087 h 3484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3669" h="348437">
                <a:moveTo>
                  <a:pt x="6350" y="6350"/>
                </a:moveTo>
                <a:lnTo>
                  <a:pt x="347319" y="342087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1196244" y="3210933"/>
            <a:ext cx="92773" cy="1598180"/>
            <a:chOff x="1196244" y="3210933"/>
            <a:chExt cx="92773" cy="1598180"/>
          </a:xfrm>
        </p:grpSpPr>
        <p:sp>
          <p:nvSpPr>
            <p:cNvPr id="112" name="Freeform 3"/>
            <p:cNvSpPr/>
            <p:nvPr/>
          </p:nvSpPr>
          <p:spPr>
            <a:xfrm>
              <a:off x="1196269" y="4032064"/>
              <a:ext cx="92748" cy="777049"/>
            </a:xfrm>
            <a:custGeom>
              <a:avLst/>
              <a:gdLst>
                <a:gd name="connsiteX0" fmla="*/ 25 w 92748"/>
                <a:gd name="connsiteY0" fmla="*/ 6134 h 777049"/>
                <a:gd name="connsiteX1" fmla="*/ 20439 w 92748"/>
                <a:gd name="connsiteY1" fmla="*/ 16306 h 777049"/>
                <a:gd name="connsiteX2" fmla="*/ 36779 w 92748"/>
                <a:gd name="connsiteY2" fmla="*/ 103797 h 777049"/>
                <a:gd name="connsiteX3" fmla="*/ 41998 w 92748"/>
                <a:gd name="connsiteY3" fmla="*/ 673100 h 777049"/>
                <a:gd name="connsiteX4" fmla="*/ 69126 w 92748"/>
                <a:gd name="connsiteY4" fmla="*/ 777049 h 777049"/>
                <a:gd name="connsiteX5" fmla="*/ 92748 w 92748"/>
                <a:gd name="connsiteY5" fmla="*/ 776897 h 777049"/>
                <a:gd name="connsiteX6" fmla="*/ 92671 w 92748"/>
                <a:gd name="connsiteY6" fmla="*/ 765937 h 777049"/>
                <a:gd name="connsiteX7" fmla="*/ 72504 w 92748"/>
                <a:gd name="connsiteY7" fmla="*/ 766089 h 777049"/>
                <a:gd name="connsiteX8" fmla="*/ 49936 w 92748"/>
                <a:gd name="connsiteY8" fmla="*/ 682485 h 777049"/>
                <a:gd name="connsiteX9" fmla="*/ 44526 w 92748"/>
                <a:gd name="connsiteY9" fmla="*/ 103733 h 777049"/>
                <a:gd name="connsiteX10" fmla="*/ 23737 w 92748"/>
                <a:gd name="connsiteY10" fmla="*/ 5118 h 777049"/>
                <a:gd name="connsiteX11" fmla="*/ 0 w 92748"/>
                <a:gd name="connsiteY11" fmla="*/ 0 h 777049"/>
                <a:gd name="connsiteX12" fmla="*/ 25 w 92748"/>
                <a:gd name="connsiteY12" fmla="*/ 6134 h 77704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</a:cxnLst>
              <a:rect l="l" t="t" r="r" b="b"/>
              <a:pathLst>
                <a:path w="92748" h="777049">
                  <a:moveTo>
                    <a:pt x="25" y="6134"/>
                  </a:moveTo>
                  <a:cubicBezTo>
                    <a:pt x="25" y="6134"/>
                    <a:pt x="11695" y="6477"/>
                    <a:pt x="20439" y="16306"/>
                  </a:cubicBezTo>
                  <a:cubicBezTo>
                    <a:pt x="32067" y="29235"/>
                    <a:pt x="36436" y="68402"/>
                    <a:pt x="36779" y="103797"/>
                  </a:cubicBezTo>
                  <a:lnTo>
                    <a:pt x="41998" y="673100"/>
                  </a:lnTo>
                  <a:cubicBezTo>
                    <a:pt x="41821" y="740321"/>
                    <a:pt x="53606" y="777557"/>
                    <a:pt x="69126" y="777049"/>
                  </a:cubicBezTo>
                  <a:lnTo>
                    <a:pt x="92748" y="776897"/>
                  </a:lnTo>
                  <a:lnTo>
                    <a:pt x="92671" y="765937"/>
                  </a:lnTo>
                  <a:lnTo>
                    <a:pt x="72504" y="766089"/>
                  </a:lnTo>
                  <a:cubicBezTo>
                    <a:pt x="57569" y="762597"/>
                    <a:pt x="49885" y="730986"/>
                    <a:pt x="49936" y="682485"/>
                  </a:cubicBezTo>
                  <a:lnTo>
                    <a:pt x="44526" y="103733"/>
                  </a:lnTo>
                  <a:cubicBezTo>
                    <a:pt x="44424" y="49720"/>
                    <a:pt x="37426" y="18046"/>
                    <a:pt x="23737" y="5118"/>
                  </a:cubicBezTo>
                  <a:cubicBezTo>
                    <a:pt x="14262" y="-3911"/>
                    <a:pt x="0" y="0"/>
                    <a:pt x="0" y="0"/>
                  </a:cubicBezTo>
                  <a:lnTo>
                    <a:pt x="25" y="6134"/>
                  </a:lnTo>
                </a:path>
              </a:pathLst>
            </a:custGeom>
            <a:solidFill>
              <a:srgbClr val="231F2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13" name="Freeform 3"/>
            <p:cNvSpPr/>
            <p:nvPr/>
          </p:nvSpPr>
          <p:spPr>
            <a:xfrm>
              <a:off x="1196244" y="3210933"/>
              <a:ext cx="81927" cy="825969"/>
            </a:xfrm>
            <a:custGeom>
              <a:avLst/>
              <a:gdLst>
                <a:gd name="connsiteX0" fmla="*/ 0 w 81927"/>
                <a:gd name="connsiteY0" fmla="*/ 819886 h 825969"/>
                <a:gd name="connsiteX1" fmla="*/ 20265 w 81927"/>
                <a:gd name="connsiteY1" fmla="*/ 809320 h 825969"/>
                <a:gd name="connsiteX2" fmla="*/ 35344 w 81927"/>
                <a:gd name="connsiteY2" fmla="*/ 721626 h 825969"/>
                <a:gd name="connsiteX3" fmla="*/ 32600 w 81927"/>
                <a:gd name="connsiteY3" fmla="*/ 104571 h 825969"/>
                <a:gd name="connsiteX4" fmla="*/ 58242 w 81927"/>
                <a:gd name="connsiteY4" fmla="*/ 190 h 825969"/>
                <a:gd name="connsiteX5" fmla="*/ 81864 w 81927"/>
                <a:gd name="connsiteY5" fmla="*/ 0 h 825969"/>
                <a:gd name="connsiteX6" fmla="*/ 81927 w 81927"/>
                <a:gd name="connsiteY6" fmla="*/ 10909 h 825969"/>
                <a:gd name="connsiteX7" fmla="*/ 61772 w 81927"/>
                <a:gd name="connsiteY7" fmla="*/ 11099 h 825969"/>
                <a:gd name="connsiteX8" fmla="*/ 40386 w 81927"/>
                <a:gd name="connsiteY8" fmla="*/ 95122 h 825969"/>
                <a:gd name="connsiteX9" fmla="*/ 43091 w 81927"/>
                <a:gd name="connsiteY9" fmla="*/ 721588 h 825969"/>
                <a:gd name="connsiteX10" fmla="*/ 23738 w 81927"/>
                <a:gd name="connsiteY10" fmla="*/ 820496 h 825969"/>
                <a:gd name="connsiteX11" fmla="*/ 25 w 81927"/>
                <a:gd name="connsiteY11" fmla="*/ 825969 h 825969"/>
                <a:gd name="connsiteX12" fmla="*/ 0 w 81927"/>
                <a:gd name="connsiteY12" fmla="*/ 819886 h 82596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</a:cxnLst>
              <a:rect l="l" t="t" r="r" b="b"/>
              <a:pathLst>
                <a:path w="81927" h="825969">
                  <a:moveTo>
                    <a:pt x="0" y="819886"/>
                  </a:moveTo>
                  <a:cubicBezTo>
                    <a:pt x="0" y="819886"/>
                    <a:pt x="11658" y="819251"/>
                    <a:pt x="20265" y="809320"/>
                  </a:cubicBezTo>
                  <a:cubicBezTo>
                    <a:pt x="31711" y="796251"/>
                    <a:pt x="35509" y="757034"/>
                    <a:pt x="35344" y="721626"/>
                  </a:cubicBezTo>
                  <a:lnTo>
                    <a:pt x="32600" y="104571"/>
                  </a:lnTo>
                  <a:cubicBezTo>
                    <a:pt x="31457" y="37363"/>
                    <a:pt x="42710" y="-88"/>
                    <a:pt x="58242" y="190"/>
                  </a:cubicBezTo>
                  <a:lnTo>
                    <a:pt x="81864" y="0"/>
                  </a:lnTo>
                  <a:lnTo>
                    <a:pt x="81927" y="10909"/>
                  </a:lnTo>
                  <a:lnTo>
                    <a:pt x="61772" y="11099"/>
                  </a:lnTo>
                  <a:cubicBezTo>
                    <a:pt x="46901" y="14884"/>
                    <a:pt x="39649" y="46558"/>
                    <a:pt x="40386" y="95122"/>
                  </a:cubicBezTo>
                  <a:lnTo>
                    <a:pt x="43091" y="721588"/>
                  </a:lnTo>
                  <a:cubicBezTo>
                    <a:pt x="43751" y="775588"/>
                    <a:pt x="37236" y="807402"/>
                    <a:pt x="23738" y="820496"/>
                  </a:cubicBezTo>
                  <a:cubicBezTo>
                    <a:pt x="14362" y="829652"/>
                    <a:pt x="25" y="825969"/>
                    <a:pt x="25" y="825969"/>
                  </a:cubicBezTo>
                  <a:lnTo>
                    <a:pt x="0" y="819886"/>
                  </a:lnTo>
                </a:path>
              </a:pathLst>
            </a:custGeom>
            <a:solidFill>
              <a:srgbClr val="231F2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14" name="Freeform 3"/>
          <p:cNvSpPr/>
          <p:nvPr/>
        </p:nvSpPr>
        <p:spPr>
          <a:xfrm>
            <a:off x="4093216" y="5035314"/>
            <a:ext cx="236448" cy="85940"/>
          </a:xfrm>
          <a:custGeom>
            <a:avLst/>
            <a:gdLst>
              <a:gd name="connsiteX0" fmla="*/ 2222 w 236448"/>
              <a:gd name="connsiteY0" fmla="*/ 85940 h 85940"/>
              <a:gd name="connsiteX1" fmla="*/ 5981 w 236448"/>
              <a:gd name="connsiteY1" fmla="*/ 65595 h 85940"/>
              <a:gd name="connsiteX2" fmla="*/ 37845 w 236448"/>
              <a:gd name="connsiteY2" fmla="*/ 49923 h 85940"/>
              <a:gd name="connsiteX3" fmla="*/ 198551 w 236448"/>
              <a:gd name="connsiteY3" fmla="*/ 50012 h 85940"/>
              <a:gd name="connsiteX4" fmla="*/ 236448 w 236448"/>
              <a:gd name="connsiteY4" fmla="*/ 23622 h 85940"/>
              <a:gd name="connsiteX5" fmla="*/ 236448 w 236448"/>
              <a:gd name="connsiteY5" fmla="*/ 0 h 85940"/>
              <a:gd name="connsiteX6" fmla="*/ 232435 w 236448"/>
              <a:gd name="connsiteY6" fmla="*/ 0 h 85940"/>
              <a:gd name="connsiteX7" fmla="*/ 232435 w 236448"/>
              <a:gd name="connsiteY7" fmla="*/ 20154 h 85940"/>
              <a:gd name="connsiteX8" fmla="*/ 201980 w 236448"/>
              <a:gd name="connsiteY8" fmla="*/ 42151 h 85940"/>
              <a:gd name="connsiteX9" fmla="*/ 37845 w 236448"/>
              <a:gd name="connsiteY9" fmla="*/ 42151 h 85940"/>
              <a:gd name="connsiteX10" fmla="*/ 1917 w 236448"/>
              <a:gd name="connsiteY10" fmla="*/ 62229 h 85940"/>
              <a:gd name="connsiteX11" fmla="*/ 0 w 236448"/>
              <a:gd name="connsiteY11" fmla="*/ 85940 h 85940"/>
              <a:gd name="connsiteX12" fmla="*/ 2222 w 236448"/>
              <a:gd name="connsiteY12" fmla="*/ 85940 h 859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236448" h="85940">
                <a:moveTo>
                  <a:pt x="2222" y="85940"/>
                </a:moveTo>
                <a:cubicBezTo>
                  <a:pt x="2222" y="85940"/>
                  <a:pt x="2400" y="74307"/>
                  <a:pt x="5981" y="65595"/>
                </a:cubicBezTo>
                <a:cubicBezTo>
                  <a:pt x="10680" y="54089"/>
                  <a:pt x="24968" y="50012"/>
                  <a:pt x="37845" y="49923"/>
                </a:cubicBezTo>
                <a:lnTo>
                  <a:pt x="198551" y="50012"/>
                </a:lnTo>
                <a:cubicBezTo>
                  <a:pt x="222961" y="50685"/>
                  <a:pt x="236562" y="39166"/>
                  <a:pt x="236448" y="23622"/>
                </a:cubicBezTo>
                <a:lnTo>
                  <a:pt x="236448" y="0"/>
                </a:lnTo>
                <a:lnTo>
                  <a:pt x="232435" y="0"/>
                </a:lnTo>
                <a:lnTo>
                  <a:pt x="232435" y="20154"/>
                </a:lnTo>
                <a:cubicBezTo>
                  <a:pt x="231139" y="35090"/>
                  <a:pt x="219582" y="42532"/>
                  <a:pt x="201980" y="42151"/>
                </a:cubicBezTo>
                <a:lnTo>
                  <a:pt x="37845" y="42151"/>
                </a:lnTo>
                <a:cubicBezTo>
                  <a:pt x="18199" y="41871"/>
                  <a:pt x="6654" y="48641"/>
                  <a:pt x="1917" y="62229"/>
                </a:cubicBezTo>
                <a:cubicBezTo>
                  <a:pt x="-1422" y="71666"/>
                  <a:pt x="0" y="85940"/>
                  <a:pt x="0" y="85940"/>
                </a:cubicBezTo>
                <a:lnTo>
                  <a:pt x="2222" y="85940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15" name="Freeform 3"/>
          <p:cNvSpPr/>
          <p:nvPr/>
        </p:nvSpPr>
        <p:spPr>
          <a:xfrm>
            <a:off x="3857681" y="5035314"/>
            <a:ext cx="237286" cy="85940"/>
          </a:xfrm>
          <a:custGeom>
            <a:avLst/>
            <a:gdLst>
              <a:gd name="connsiteX0" fmla="*/ 235064 w 237286"/>
              <a:gd name="connsiteY0" fmla="*/ 85940 h 85940"/>
              <a:gd name="connsiteX1" fmla="*/ 231305 w 237286"/>
              <a:gd name="connsiteY1" fmla="*/ 65595 h 85940"/>
              <a:gd name="connsiteX2" fmla="*/ 199466 w 237286"/>
              <a:gd name="connsiteY2" fmla="*/ 49923 h 85940"/>
              <a:gd name="connsiteX3" fmla="*/ 37858 w 237286"/>
              <a:gd name="connsiteY3" fmla="*/ 49987 h 85940"/>
              <a:gd name="connsiteX4" fmla="*/ 0 w 237286"/>
              <a:gd name="connsiteY4" fmla="*/ 23622 h 85940"/>
              <a:gd name="connsiteX5" fmla="*/ 0 w 237286"/>
              <a:gd name="connsiteY5" fmla="*/ 0 h 85940"/>
              <a:gd name="connsiteX6" fmla="*/ 3975 w 237286"/>
              <a:gd name="connsiteY6" fmla="*/ 0 h 85940"/>
              <a:gd name="connsiteX7" fmla="*/ 3975 w 237286"/>
              <a:gd name="connsiteY7" fmla="*/ 20154 h 85940"/>
              <a:gd name="connsiteX8" fmla="*/ 34480 w 237286"/>
              <a:gd name="connsiteY8" fmla="*/ 42151 h 85940"/>
              <a:gd name="connsiteX9" fmla="*/ 199466 w 237286"/>
              <a:gd name="connsiteY9" fmla="*/ 42151 h 85940"/>
              <a:gd name="connsiteX10" fmla="*/ 235356 w 237286"/>
              <a:gd name="connsiteY10" fmla="*/ 62229 h 85940"/>
              <a:gd name="connsiteX11" fmla="*/ 237286 w 237286"/>
              <a:gd name="connsiteY11" fmla="*/ 85940 h 85940"/>
              <a:gd name="connsiteX12" fmla="*/ 235064 w 237286"/>
              <a:gd name="connsiteY12" fmla="*/ 85940 h 859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237286" h="85940">
                <a:moveTo>
                  <a:pt x="235064" y="85940"/>
                </a:moveTo>
                <a:cubicBezTo>
                  <a:pt x="235064" y="85940"/>
                  <a:pt x="234886" y="74307"/>
                  <a:pt x="231305" y="65595"/>
                </a:cubicBezTo>
                <a:cubicBezTo>
                  <a:pt x="226542" y="54089"/>
                  <a:pt x="212331" y="50012"/>
                  <a:pt x="199466" y="49923"/>
                </a:cubicBezTo>
                <a:lnTo>
                  <a:pt x="37858" y="49987"/>
                </a:lnTo>
                <a:cubicBezTo>
                  <a:pt x="13449" y="50660"/>
                  <a:pt x="-126" y="39166"/>
                  <a:pt x="0" y="23622"/>
                </a:cubicBezTo>
                <a:lnTo>
                  <a:pt x="0" y="0"/>
                </a:lnTo>
                <a:lnTo>
                  <a:pt x="3975" y="0"/>
                </a:lnTo>
                <a:lnTo>
                  <a:pt x="3975" y="20154"/>
                </a:lnTo>
                <a:cubicBezTo>
                  <a:pt x="5321" y="35090"/>
                  <a:pt x="16827" y="42532"/>
                  <a:pt x="34480" y="42151"/>
                </a:cubicBezTo>
                <a:lnTo>
                  <a:pt x="199466" y="42151"/>
                </a:lnTo>
                <a:cubicBezTo>
                  <a:pt x="219100" y="41871"/>
                  <a:pt x="230644" y="48641"/>
                  <a:pt x="235356" y="62229"/>
                </a:cubicBezTo>
                <a:cubicBezTo>
                  <a:pt x="238683" y="71666"/>
                  <a:pt x="237286" y="85940"/>
                  <a:pt x="237286" y="85940"/>
                </a:cubicBezTo>
                <a:lnTo>
                  <a:pt x="235064" y="85940"/>
                </a:lnTo>
              </a:path>
            </a:pathLst>
          </a:custGeom>
          <a:solidFill>
            <a:srgbClr val="231F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16" name="Freeform 3"/>
          <p:cNvSpPr/>
          <p:nvPr/>
        </p:nvSpPr>
        <p:spPr>
          <a:xfrm>
            <a:off x="7157637" y="2619420"/>
            <a:ext cx="257276" cy="129423"/>
          </a:xfrm>
          <a:custGeom>
            <a:avLst/>
            <a:gdLst>
              <a:gd name="connsiteX0" fmla="*/ 6350 w 257276"/>
              <a:gd name="connsiteY0" fmla="*/ 14475 h 129423"/>
              <a:gd name="connsiteX1" fmla="*/ 250926 w 257276"/>
              <a:gd name="connsiteY1" fmla="*/ 123073 h 1294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7276" h="129423">
                <a:moveTo>
                  <a:pt x="6350" y="14475"/>
                </a:moveTo>
                <a:cubicBezTo>
                  <a:pt x="51218" y="-2796"/>
                  <a:pt x="176479" y="-3558"/>
                  <a:pt x="250926" y="123073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17" name="Freeform 3"/>
          <p:cNvSpPr/>
          <p:nvPr/>
        </p:nvSpPr>
        <p:spPr>
          <a:xfrm>
            <a:off x="7400943" y="2644043"/>
            <a:ext cx="25400" cy="402297"/>
          </a:xfrm>
          <a:custGeom>
            <a:avLst/>
            <a:gdLst>
              <a:gd name="connsiteX0" fmla="*/ 6350 w 25400"/>
              <a:gd name="connsiteY0" fmla="*/ 6350 h 402297"/>
              <a:gd name="connsiteX1" fmla="*/ 6350 w 25400"/>
              <a:gd name="connsiteY1" fmla="*/ 395947 h 4022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02297">
                <a:moveTo>
                  <a:pt x="6350" y="6350"/>
                </a:moveTo>
                <a:lnTo>
                  <a:pt x="6350" y="395947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18" name="Freeform 3"/>
          <p:cNvSpPr/>
          <p:nvPr/>
        </p:nvSpPr>
        <p:spPr>
          <a:xfrm>
            <a:off x="7049991" y="2594805"/>
            <a:ext cx="121374" cy="78549"/>
          </a:xfrm>
          <a:custGeom>
            <a:avLst/>
            <a:gdLst>
              <a:gd name="connsiteX0" fmla="*/ 61734 w 121374"/>
              <a:gd name="connsiteY0" fmla="*/ 67411 h 78549"/>
              <a:gd name="connsiteX1" fmla="*/ 121373 w 121374"/>
              <a:gd name="connsiteY1" fmla="*/ 64046 h 78549"/>
              <a:gd name="connsiteX2" fmla="*/ 93662 w 121374"/>
              <a:gd name="connsiteY2" fmla="*/ 0 h 78549"/>
              <a:gd name="connsiteX3" fmla="*/ 50393 w 121374"/>
              <a:gd name="connsiteY3" fmla="*/ 41186 h 78549"/>
              <a:gd name="connsiteX4" fmla="*/ 0 w 121374"/>
              <a:gd name="connsiteY4" fmla="*/ 78549 h 78549"/>
              <a:gd name="connsiteX5" fmla="*/ 61734 w 121374"/>
              <a:gd name="connsiteY5" fmla="*/ 67411 h 785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21374" h="78549">
                <a:moveTo>
                  <a:pt x="61734" y="67411"/>
                </a:moveTo>
                <a:cubicBezTo>
                  <a:pt x="85382" y="64655"/>
                  <a:pt x="101612" y="64554"/>
                  <a:pt x="121373" y="64046"/>
                </a:cubicBezTo>
                <a:lnTo>
                  <a:pt x="93662" y="0"/>
                </a:lnTo>
                <a:cubicBezTo>
                  <a:pt x="88862" y="5448"/>
                  <a:pt x="68643" y="25819"/>
                  <a:pt x="50393" y="41186"/>
                </a:cubicBezTo>
                <a:cubicBezTo>
                  <a:pt x="30810" y="57746"/>
                  <a:pt x="12458" y="71196"/>
                  <a:pt x="0" y="78549"/>
                </a:cubicBezTo>
                <a:cubicBezTo>
                  <a:pt x="13932" y="74485"/>
                  <a:pt x="36309" y="70332"/>
                  <a:pt x="61734" y="67411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097552" y="1739899"/>
            <a:ext cx="92773" cy="1492043"/>
            <a:chOff x="1196244" y="3210933"/>
            <a:chExt cx="92773" cy="1598180"/>
          </a:xfrm>
        </p:grpSpPr>
        <p:sp>
          <p:nvSpPr>
            <p:cNvPr id="120" name="Freeform 3"/>
            <p:cNvSpPr/>
            <p:nvPr/>
          </p:nvSpPr>
          <p:spPr>
            <a:xfrm>
              <a:off x="1196269" y="4032064"/>
              <a:ext cx="92748" cy="777049"/>
            </a:xfrm>
            <a:custGeom>
              <a:avLst/>
              <a:gdLst>
                <a:gd name="connsiteX0" fmla="*/ 25 w 92748"/>
                <a:gd name="connsiteY0" fmla="*/ 6134 h 777049"/>
                <a:gd name="connsiteX1" fmla="*/ 20439 w 92748"/>
                <a:gd name="connsiteY1" fmla="*/ 16306 h 777049"/>
                <a:gd name="connsiteX2" fmla="*/ 36779 w 92748"/>
                <a:gd name="connsiteY2" fmla="*/ 103797 h 777049"/>
                <a:gd name="connsiteX3" fmla="*/ 41998 w 92748"/>
                <a:gd name="connsiteY3" fmla="*/ 673100 h 777049"/>
                <a:gd name="connsiteX4" fmla="*/ 69126 w 92748"/>
                <a:gd name="connsiteY4" fmla="*/ 777049 h 777049"/>
                <a:gd name="connsiteX5" fmla="*/ 92748 w 92748"/>
                <a:gd name="connsiteY5" fmla="*/ 776897 h 777049"/>
                <a:gd name="connsiteX6" fmla="*/ 92671 w 92748"/>
                <a:gd name="connsiteY6" fmla="*/ 765937 h 777049"/>
                <a:gd name="connsiteX7" fmla="*/ 72504 w 92748"/>
                <a:gd name="connsiteY7" fmla="*/ 766089 h 777049"/>
                <a:gd name="connsiteX8" fmla="*/ 49936 w 92748"/>
                <a:gd name="connsiteY8" fmla="*/ 682485 h 777049"/>
                <a:gd name="connsiteX9" fmla="*/ 44526 w 92748"/>
                <a:gd name="connsiteY9" fmla="*/ 103733 h 777049"/>
                <a:gd name="connsiteX10" fmla="*/ 23737 w 92748"/>
                <a:gd name="connsiteY10" fmla="*/ 5118 h 777049"/>
                <a:gd name="connsiteX11" fmla="*/ 0 w 92748"/>
                <a:gd name="connsiteY11" fmla="*/ 0 h 777049"/>
                <a:gd name="connsiteX12" fmla="*/ 25 w 92748"/>
                <a:gd name="connsiteY12" fmla="*/ 6134 h 77704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</a:cxnLst>
              <a:rect l="l" t="t" r="r" b="b"/>
              <a:pathLst>
                <a:path w="92748" h="777049">
                  <a:moveTo>
                    <a:pt x="25" y="6134"/>
                  </a:moveTo>
                  <a:cubicBezTo>
                    <a:pt x="25" y="6134"/>
                    <a:pt x="11695" y="6477"/>
                    <a:pt x="20439" y="16306"/>
                  </a:cubicBezTo>
                  <a:cubicBezTo>
                    <a:pt x="32067" y="29235"/>
                    <a:pt x="36436" y="68402"/>
                    <a:pt x="36779" y="103797"/>
                  </a:cubicBezTo>
                  <a:lnTo>
                    <a:pt x="41998" y="673100"/>
                  </a:lnTo>
                  <a:cubicBezTo>
                    <a:pt x="41821" y="740321"/>
                    <a:pt x="53606" y="777557"/>
                    <a:pt x="69126" y="777049"/>
                  </a:cubicBezTo>
                  <a:lnTo>
                    <a:pt x="92748" y="776897"/>
                  </a:lnTo>
                  <a:lnTo>
                    <a:pt x="92671" y="765937"/>
                  </a:lnTo>
                  <a:lnTo>
                    <a:pt x="72504" y="766089"/>
                  </a:lnTo>
                  <a:cubicBezTo>
                    <a:pt x="57569" y="762597"/>
                    <a:pt x="49885" y="730986"/>
                    <a:pt x="49936" y="682485"/>
                  </a:cubicBezTo>
                  <a:lnTo>
                    <a:pt x="44526" y="103733"/>
                  </a:lnTo>
                  <a:cubicBezTo>
                    <a:pt x="44424" y="49720"/>
                    <a:pt x="37426" y="18046"/>
                    <a:pt x="23737" y="5118"/>
                  </a:cubicBezTo>
                  <a:cubicBezTo>
                    <a:pt x="14262" y="-3911"/>
                    <a:pt x="0" y="0"/>
                    <a:pt x="0" y="0"/>
                  </a:cubicBezTo>
                  <a:lnTo>
                    <a:pt x="25" y="6134"/>
                  </a:lnTo>
                </a:path>
              </a:pathLst>
            </a:custGeom>
            <a:solidFill>
              <a:srgbClr val="231F2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21" name="Freeform 3"/>
            <p:cNvSpPr/>
            <p:nvPr/>
          </p:nvSpPr>
          <p:spPr>
            <a:xfrm>
              <a:off x="1196244" y="3210933"/>
              <a:ext cx="81927" cy="825969"/>
            </a:xfrm>
            <a:custGeom>
              <a:avLst/>
              <a:gdLst>
                <a:gd name="connsiteX0" fmla="*/ 0 w 81927"/>
                <a:gd name="connsiteY0" fmla="*/ 819886 h 825969"/>
                <a:gd name="connsiteX1" fmla="*/ 20265 w 81927"/>
                <a:gd name="connsiteY1" fmla="*/ 809320 h 825969"/>
                <a:gd name="connsiteX2" fmla="*/ 35344 w 81927"/>
                <a:gd name="connsiteY2" fmla="*/ 721626 h 825969"/>
                <a:gd name="connsiteX3" fmla="*/ 32600 w 81927"/>
                <a:gd name="connsiteY3" fmla="*/ 104571 h 825969"/>
                <a:gd name="connsiteX4" fmla="*/ 58242 w 81927"/>
                <a:gd name="connsiteY4" fmla="*/ 190 h 825969"/>
                <a:gd name="connsiteX5" fmla="*/ 81864 w 81927"/>
                <a:gd name="connsiteY5" fmla="*/ 0 h 825969"/>
                <a:gd name="connsiteX6" fmla="*/ 81927 w 81927"/>
                <a:gd name="connsiteY6" fmla="*/ 10909 h 825969"/>
                <a:gd name="connsiteX7" fmla="*/ 61772 w 81927"/>
                <a:gd name="connsiteY7" fmla="*/ 11099 h 825969"/>
                <a:gd name="connsiteX8" fmla="*/ 40386 w 81927"/>
                <a:gd name="connsiteY8" fmla="*/ 95122 h 825969"/>
                <a:gd name="connsiteX9" fmla="*/ 43091 w 81927"/>
                <a:gd name="connsiteY9" fmla="*/ 721588 h 825969"/>
                <a:gd name="connsiteX10" fmla="*/ 23738 w 81927"/>
                <a:gd name="connsiteY10" fmla="*/ 820496 h 825969"/>
                <a:gd name="connsiteX11" fmla="*/ 25 w 81927"/>
                <a:gd name="connsiteY11" fmla="*/ 825969 h 825969"/>
                <a:gd name="connsiteX12" fmla="*/ 0 w 81927"/>
                <a:gd name="connsiteY12" fmla="*/ 819886 h 82596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</a:cxnLst>
              <a:rect l="l" t="t" r="r" b="b"/>
              <a:pathLst>
                <a:path w="81927" h="825969">
                  <a:moveTo>
                    <a:pt x="0" y="819886"/>
                  </a:moveTo>
                  <a:cubicBezTo>
                    <a:pt x="0" y="819886"/>
                    <a:pt x="11658" y="819251"/>
                    <a:pt x="20265" y="809320"/>
                  </a:cubicBezTo>
                  <a:cubicBezTo>
                    <a:pt x="31711" y="796251"/>
                    <a:pt x="35509" y="757034"/>
                    <a:pt x="35344" y="721626"/>
                  </a:cubicBezTo>
                  <a:lnTo>
                    <a:pt x="32600" y="104571"/>
                  </a:lnTo>
                  <a:cubicBezTo>
                    <a:pt x="31457" y="37363"/>
                    <a:pt x="42710" y="-88"/>
                    <a:pt x="58242" y="190"/>
                  </a:cubicBezTo>
                  <a:lnTo>
                    <a:pt x="81864" y="0"/>
                  </a:lnTo>
                  <a:lnTo>
                    <a:pt x="81927" y="10909"/>
                  </a:lnTo>
                  <a:lnTo>
                    <a:pt x="61772" y="11099"/>
                  </a:lnTo>
                  <a:cubicBezTo>
                    <a:pt x="46901" y="14884"/>
                    <a:pt x="39649" y="46558"/>
                    <a:pt x="40386" y="95122"/>
                  </a:cubicBezTo>
                  <a:lnTo>
                    <a:pt x="43091" y="721588"/>
                  </a:lnTo>
                  <a:cubicBezTo>
                    <a:pt x="43751" y="775588"/>
                    <a:pt x="37236" y="807402"/>
                    <a:pt x="23738" y="820496"/>
                  </a:cubicBezTo>
                  <a:cubicBezTo>
                    <a:pt x="14362" y="829652"/>
                    <a:pt x="25" y="825969"/>
                    <a:pt x="25" y="825969"/>
                  </a:cubicBezTo>
                  <a:lnTo>
                    <a:pt x="0" y="819886"/>
                  </a:lnTo>
                </a:path>
              </a:pathLst>
            </a:custGeom>
            <a:solidFill>
              <a:srgbClr val="231F2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6329362" y="4641056"/>
            <a:ext cx="178594" cy="0"/>
          </a:xfrm>
          <a:custGeom>
            <a:avLst/>
            <a:gdLst>
              <a:gd name="connsiteX0" fmla="*/ 0 w 178594"/>
              <a:gd name="connsiteY0" fmla="*/ 0 h 0"/>
              <a:gd name="connsiteX1" fmla="*/ 178594 w 1785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594">
                <a:moveTo>
                  <a:pt x="0" y="0"/>
                </a:moveTo>
                <a:lnTo>
                  <a:pt x="178594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3" name="Freeform 122"/>
          <p:cNvSpPr/>
          <p:nvPr/>
        </p:nvSpPr>
        <p:spPr>
          <a:xfrm>
            <a:off x="7839531" y="4041669"/>
            <a:ext cx="292608" cy="0"/>
          </a:xfrm>
          <a:custGeom>
            <a:avLst/>
            <a:gdLst>
              <a:gd name="connsiteX0" fmla="*/ 0 w 178594"/>
              <a:gd name="connsiteY0" fmla="*/ 0 h 0"/>
              <a:gd name="connsiteX1" fmla="*/ 178594 w 1785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594">
                <a:moveTo>
                  <a:pt x="0" y="0"/>
                </a:moveTo>
                <a:lnTo>
                  <a:pt x="178594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2" y="1743863"/>
            <a:ext cx="682696" cy="646123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74" y="1474415"/>
            <a:ext cx="743651" cy="743651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20" y="2488257"/>
            <a:ext cx="676600" cy="505926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13" y="1952159"/>
            <a:ext cx="713173" cy="700982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45">
            <a:off x="2538265" y="4382522"/>
            <a:ext cx="713173" cy="713173"/>
          </a:xfrm>
          <a:prstGeom prst="rect">
            <a:avLst/>
          </a:prstGeom>
        </p:spPr>
      </p:pic>
      <p:sp>
        <p:nvSpPr>
          <p:cNvPr id="45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2"/>
          <a:stretch>
            <a:fillRect/>
          </a:stretch>
        </p:blipFill>
        <p:spPr>
          <a:xfrm>
            <a:off x="298704" y="1712976"/>
            <a:ext cx="8546592" cy="34320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28.14</a:t>
            </a:r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92240" y="2398846"/>
            <a:ext cx="997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Developing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838365" y="2848108"/>
            <a:ext cx="33342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1 mm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8089315" y="1806708"/>
            <a:ext cx="67005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2202338" y="2609983"/>
            <a:ext cx="767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Spores are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produced in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sporangia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211167" y="2190883"/>
            <a:ext cx="711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Spores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dispersed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by wind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8089315" y="2040071"/>
            <a:ext cx="70532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8015262" y="2962408"/>
            <a:ext cx="79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1675815" y="3511683"/>
            <a:ext cx="7117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406576" y="3508508"/>
            <a:ext cx="759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Sperm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antheridia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30"/>
          <p:cNvSpPr txBox="1">
            <a:spLocks noChangeArrowheads="1"/>
          </p:cNvSpPr>
          <p:nvPr/>
        </p:nvSpPr>
        <p:spPr bwMode="auto">
          <a:xfrm>
            <a:off x="3553828" y="4022858"/>
            <a:ext cx="4199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Zygote</a:t>
            </a: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663365" y="4175258"/>
            <a:ext cx="2356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5461145" y="4076833"/>
            <a:ext cx="7389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Sperm</a:t>
            </a:r>
          </a:p>
          <a:p>
            <a:pPr algn="ctr"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swim to egg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6806615" y="4421321"/>
            <a:ext cx="4424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Egg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2639428" y="4819783"/>
            <a:ext cx="817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; side view)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41"/>
          <p:cNvSpPr txBox="1">
            <a:spLocks noChangeArrowheads="1"/>
          </p:cNvSpPr>
          <p:nvPr/>
        </p:nvSpPr>
        <p:spPr bwMode="auto">
          <a:xfrm>
            <a:off x="471427" y="4483233"/>
            <a:ext cx="9682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 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43"/>
          <p:cNvSpPr txBox="1">
            <a:spLocks noChangeArrowheads="1"/>
          </p:cNvSpPr>
          <p:nvPr/>
        </p:nvSpPr>
        <p:spPr bwMode="auto">
          <a:xfrm>
            <a:off x="3688765" y="4949958"/>
            <a:ext cx="8255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Archegonium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44"/>
          <p:cNvSpPr txBox="1">
            <a:spLocks noChangeArrowheads="1"/>
          </p:cNvSpPr>
          <p:nvPr/>
        </p:nvSpPr>
        <p:spPr bwMode="auto">
          <a:xfrm>
            <a:off x="6058903" y="4724533"/>
            <a:ext cx="8303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Eggs develop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archegonia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806322" y="4344347"/>
            <a:ext cx="264312" cy="217970"/>
          </a:xfrm>
          <a:custGeom>
            <a:avLst/>
            <a:gdLst>
              <a:gd name="connsiteX0" fmla="*/ 6350 w 264312"/>
              <a:gd name="connsiteY0" fmla="*/ 6350 h 217970"/>
              <a:gd name="connsiteX1" fmla="*/ 257962 w 264312"/>
              <a:gd name="connsiteY1" fmla="*/ 211620 h 2179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4312" h="217970">
                <a:moveTo>
                  <a:pt x="6350" y="6350"/>
                </a:moveTo>
                <a:lnTo>
                  <a:pt x="257962" y="211620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2936423" y="4451039"/>
            <a:ext cx="25400" cy="343395"/>
          </a:xfrm>
          <a:custGeom>
            <a:avLst/>
            <a:gdLst>
              <a:gd name="connsiteX0" fmla="*/ 6350 w 25400"/>
              <a:gd name="connsiteY0" fmla="*/ 6350 h 343395"/>
              <a:gd name="connsiteX1" fmla="*/ 6350 w 25400"/>
              <a:gd name="connsiteY1" fmla="*/ 337045 h 3433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343395">
                <a:moveTo>
                  <a:pt x="6350" y="6350"/>
                </a:moveTo>
                <a:lnTo>
                  <a:pt x="6350" y="337045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6505034" y="4480846"/>
            <a:ext cx="282232" cy="25400"/>
          </a:xfrm>
          <a:custGeom>
            <a:avLst/>
            <a:gdLst>
              <a:gd name="connsiteX0" fmla="*/ 275881 w 282232"/>
              <a:gd name="connsiteY0" fmla="*/ 16052 h 25400"/>
              <a:gd name="connsiteX1" fmla="*/ 6350 w 28223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2232" h="25400">
                <a:moveTo>
                  <a:pt x="275881" y="16052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" name="Left Brace 1"/>
          <p:cNvSpPr/>
          <p:nvPr/>
        </p:nvSpPr>
        <p:spPr bwMode="auto">
          <a:xfrm rot="16200000">
            <a:off x="4072074" y="4636154"/>
            <a:ext cx="77725" cy="482807"/>
          </a:xfrm>
          <a:prstGeom prst="leftBrace">
            <a:avLst>
              <a:gd name="adj1" fmla="val 34374"/>
              <a:gd name="adj2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3" name="Left Brace 32"/>
          <p:cNvSpPr/>
          <p:nvPr/>
        </p:nvSpPr>
        <p:spPr bwMode="auto">
          <a:xfrm>
            <a:off x="2177016" y="3689146"/>
            <a:ext cx="80409" cy="1189275"/>
          </a:xfrm>
          <a:prstGeom prst="leftBrace">
            <a:avLst>
              <a:gd name="adj1" fmla="val 37438"/>
              <a:gd name="adj2" fmla="val 1574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4" y="4380138"/>
            <a:ext cx="1219099" cy="8472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45" y="2102529"/>
            <a:ext cx="664409" cy="7558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02" y="1878715"/>
            <a:ext cx="682696" cy="6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23" y="3965595"/>
            <a:ext cx="603454" cy="5546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08" y="1552215"/>
            <a:ext cx="688791" cy="512022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6879431" y="3028950"/>
            <a:ext cx="273844" cy="0"/>
          </a:xfrm>
          <a:custGeom>
            <a:avLst/>
            <a:gdLst>
              <a:gd name="connsiteX0" fmla="*/ 0 w 273844"/>
              <a:gd name="connsiteY0" fmla="*/ 0 h 0"/>
              <a:gd name="connsiteX1" fmla="*/ 273844 w 2738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3844">
                <a:moveTo>
                  <a:pt x="0" y="0"/>
                </a:moveTo>
                <a:lnTo>
                  <a:pt x="273844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Land plants were the first organisms that could thrive with their tissues completely exposed to the air</a:t>
            </a:r>
          </a:p>
          <a:p>
            <a:r>
              <a:rPr lang="en-US" altLang="en-US" smtClean="0"/>
              <a:t>Before land plants evolved, terrestrial life was limited to bacteria, archaea, and single-celled protists</a:t>
            </a:r>
          </a:p>
          <a:p>
            <a:r>
              <a:rPr lang="en-US" altLang="en-US" smtClean="0"/>
              <a:t>Plants transformed the nature of life on Earth</a:t>
            </a:r>
          </a:p>
        </p:txBody>
      </p:sp>
    </p:spTree>
    <p:extLst>
      <p:ext uri="{BB962C8B-B14F-4D97-AF65-F5344CB8AC3E}">
        <p14:creationId xmlns:p14="http://schemas.microsoft.com/office/powerpoint/2010/main" val="3920694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From Gametophyte-Dominant to Sporophyte-Dominant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transition from gametophyte-dominated life cycles to sporophyte-dominated life cycles is striking</a:t>
            </a:r>
          </a:p>
          <a:p>
            <a:r>
              <a:rPr lang="en-US" altLang="en-US" smtClean="0"/>
              <a:t>Sporophyte-dominated life cycles were advantageous</a:t>
            </a:r>
          </a:p>
          <a:p>
            <a:pPr lvl="1"/>
            <a:r>
              <a:rPr lang="en-US" altLang="en-US" smtClean="0"/>
              <a:t>Diploid cells can respond to varying environmental conditions more efficiently than haploid cells can</a:t>
            </a:r>
          </a:p>
          <a:p>
            <a:pPr lvl="1"/>
            <a:r>
              <a:rPr lang="en-US" altLang="en-US" smtClean="0"/>
              <a:t>This is especially true if the individual is heterozygous at many genes</a:t>
            </a:r>
          </a:p>
        </p:txBody>
      </p:sp>
    </p:spTree>
    <p:extLst>
      <p:ext uri="{BB962C8B-B14F-4D97-AF65-F5344CB8AC3E}">
        <p14:creationId xmlns:p14="http://schemas.microsoft.com/office/powerpoint/2010/main" val="317168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Heterospory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err="1" smtClean="0"/>
              <a:t>Heterospory</a:t>
            </a:r>
            <a:r>
              <a:rPr lang="en-US" altLang="en-US" dirty="0" smtClean="0"/>
              <a:t>—production of two distinct types of spores by different structures</a:t>
            </a:r>
            <a:endParaRPr lang="en-US" altLang="en-US" b="1" dirty="0" smtClean="0"/>
          </a:p>
          <a:p>
            <a:r>
              <a:rPr lang="en-US" altLang="en-US" dirty="0" smtClean="0"/>
              <a:t>All of the nonvascular plants and most of the seedless vascular plants are </a:t>
            </a:r>
            <a:r>
              <a:rPr lang="en-US" altLang="en-US" b="1" dirty="0" err="1" smtClean="0"/>
              <a:t>homosporous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Produce a single type of spore </a:t>
            </a:r>
          </a:p>
          <a:p>
            <a:pPr lvl="1"/>
            <a:r>
              <a:rPr lang="en-US" altLang="en-US" dirty="0" smtClean="0"/>
              <a:t>Spores develop into bisexual gametophyte that produces both eggs and sperm</a:t>
            </a:r>
          </a:p>
          <a:p>
            <a:pPr lvl="2"/>
            <a:r>
              <a:rPr lang="en-US" altLang="en-US" dirty="0" smtClean="0"/>
              <a:t>These gametophytes can self-fertilize and produce offspring</a:t>
            </a:r>
          </a:p>
        </p:txBody>
      </p:sp>
    </p:spTree>
    <p:extLst>
      <p:ext uri="{BB962C8B-B14F-4D97-AF65-F5344CB8AC3E}">
        <p14:creationId xmlns:p14="http://schemas.microsoft.com/office/powerpoint/2010/main" val="3696677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8"/>
          <a:stretch>
            <a:fillRect/>
          </a:stretch>
        </p:blipFill>
        <p:spPr>
          <a:xfrm>
            <a:off x="298704" y="2478024"/>
            <a:ext cx="8546592" cy="19019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28.16a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2163" y="2463697"/>
            <a:ext cx="777777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Nonvascular plants and most seedless vascular plants</a:t>
            </a:r>
          </a:p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are </a:t>
            </a:r>
            <a:r>
              <a:rPr lang="en-US" sz="220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homosporous</a:t>
            </a:r>
            <a:r>
              <a:rPr lang="en-US" sz="22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.</a:t>
            </a:r>
            <a:endParaRPr lang="en-US" sz="22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Heterospory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two types of spore-producing structures in </a:t>
            </a:r>
            <a:r>
              <a:rPr lang="en-US" altLang="en-US" dirty="0" err="1" smtClean="0"/>
              <a:t>heterosporous</a:t>
            </a:r>
            <a:r>
              <a:rPr lang="en-US" altLang="en-US" dirty="0" smtClean="0"/>
              <a:t> species are </a:t>
            </a:r>
            <a:r>
              <a:rPr lang="en-US" altLang="en-US" b="1" dirty="0" smtClean="0"/>
              <a:t>microsporangia</a:t>
            </a:r>
            <a:r>
              <a:rPr lang="en-US" altLang="en-US" dirty="0" smtClean="0"/>
              <a:t> and </a:t>
            </a:r>
            <a:r>
              <a:rPr lang="en-US" altLang="en-US" b="1" dirty="0" err="1" smtClean="0"/>
              <a:t>megasporangia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Microsporangia produce </a:t>
            </a:r>
            <a:r>
              <a:rPr lang="en-US" altLang="en-US" b="1" dirty="0" smtClean="0"/>
              <a:t>microspores</a:t>
            </a:r>
            <a:r>
              <a:rPr lang="en-US" altLang="en-US" dirty="0" smtClean="0"/>
              <a:t> that develop into male gametophytes, which produce small gametes called sperm</a:t>
            </a:r>
          </a:p>
          <a:p>
            <a:pPr lvl="1"/>
            <a:r>
              <a:rPr lang="en-US" altLang="en-US" dirty="0" err="1" smtClean="0"/>
              <a:t>Megasporangia</a:t>
            </a:r>
            <a:r>
              <a:rPr lang="en-US" altLang="en-US" dirty="0" smtClean="0"/>
              <a:t> produce </a:t>
            </a:r>
            <a:r>
              <a:rPr lang="en-US" altLang="en-US" b="1" dirty="0" smtClean="0"/>
              <a:t>megaspores</a:t>
            </a:r>
            <a:r>
              <a:rPr lang="en-US" altLang="en-US" dirty="0" smtClean="0"/>
              <a:t> that develop into female gametophytes, which produce large gametes called eggs</a:t>
            </a:r>
          </a:p>
          <a:p>
            <a:r>
              <a:rPr lang="en-US" altLang="en-US" dirty="0" smtClean="0"/>
              <a:t>The gametophytes of seed plants are either male or female, but never both</a:t>
            </a:r>
          </a:p>
        </p:txBody>
      </p:sp>
    </p:spTree>
    <p:extLst>
      <p:ext uri="{BB962C8B-B14F-4D97-AF65-F5344CB8AC3E}">
        <p14:creationId xmlns:p14="http://schemas.microsoft.com/office/powerpoint/2010/main" val="2359828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3"/>
          <a:stretch>
            <a:fillRect/>
          </a:stretch>
        </p:blipFill>
        <p:spPr>
          <a:xfrm>
            <a:off x="298704" y="2639568"/>
            <a:ext cx="8546592" cy="15788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28.16b</a:t>
            </a:r>
            <a:endParaRPr lang="en-US"/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37403" y="2614805"/>
            <a:ext cx="4992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2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Seed plants are </a:t>
            </a:r>
            <a:r>
              <a:rPr lang="en-US" sz="2200" b="1" dirty="0" err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heterosporous</a:t>
            </a:r>
            <a:r>
              <a:rPr lang="en-US" sz="22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.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Pollen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Sperm of the nonvascular and seedless vascular plants have to swim to the egg to fertilize it</a:t>
            </a:r>
          </a:p>
          <a:p>
            <a:pPr lvl="1">
              <a:lnSpc>
                <a:spcPts val="3020"/>
              </a:lnSpc>
            </a:pPr>
            <a:r>
              <a:rPr lang="en-US" dirty="0" smtClean="0"/>
              <a:t>Water must be available for fertilization to occur</a:t>
            </a:r>
          </a:p>
          <a:p>
            <a:r>
              <a:rPr lang="en-US" b="1" dirty="0" smtClean="0"/>
              <a:t>Pollen grain </a:t>
            </a:r>
            <a:r>
              <a:rPr lang="en-US" dirty="0" smtClean="0"/>
              <a:t>in land plants allowed plants living in dry habitats to reproduce efficiently</a:t>
            </a:r>
          </a:p>
          <a:p>
            <a:pPr lvl="1">
              <a:lnSpc>
                <a:spcPts val="3020"/>
              </a:lnSpc>
            </a:pPr>
            <a:r>
              <a:rPr lang="en-US" dirty="0" smtClean="0"/>
              <a:t>Tiny male gametophytes surrounded by a tough coat of </a:t>
            </a:r>
            <a:r>
              <a:rPr lang="en-US" dirty="0" err="1" smtClean="0"/>
              <a:t>sporopollenin</a:t>
            </a:r>
            <a:endParaRPr lang="en-US" dirty="0" smtClean="0"/>
          </a:p>
          <a:p>
            <a:pPr lvl="1">
              <a:lnSpc>
                <a:spcPts val="3020"/>
              </a:lnSpc>
            </a:pPr>
            <a:r>
              <a:rPr lang="en-US" dirty="0" smtClean="0"/>
              <a:t>Can be exposed to air for long periods of time without drying out</a:t>
            </a:r>
          </a:p>
          <a:p>
            <a:pPr lvl="1">
              <a:lnSpc>
                <a:spcPts val="3020"/>
              </a:lnSpc>
            </a:pPr>
            <a:r>
              <a:rPr lang="en-US" dirty="0" smtClean="0"/>
              <a:t>Carried to female gametophyte by wind or animals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34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evolution of embryo retention had a downside:</a:t>
            </a:r>
          </a:p>
          <a:p>
            <a:pPr lvl="1"/>
            <a:r>
              <a:rPr lang="en-US" altLang="en-US" smtClean="0"/>
              <a:t>In ferns and horsetails, sporophytes have to live in the same place as their parent gametophyte</a:t>
            </a:r>
          </a:p>
          <a:p>
            <a:r>
              <a:rPr lang="en-US" altLang="en-US" smtClean="0"/>
              <a:t>Seed plants overcome this limitation</a:t>
            </a:r>
          </a:p>
          <a:p>
            <a:pPr lvl="1"/>
            <a:r>
              <a:rPr lang="en-US" altLang="en-US" smtClean="0"/>
              <a:t>Embryos of seed plants are portable and can disperse to new locations</a:t>
            </a:r>
          </a:p>
        </p:txBody>
      </p:sp>
    </p:spTree>
    <p:extLst>
      <p:ext uri="{BB962C8B-B14F-4D97-AF65-F5344CB8AC3E}">
        <p14:creationId xmlns:p14="http://schemas.microsoft.com/office/powerpoint/2010/main" val="674409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</a:t>
            </a:r>
            <a:r>
              <a:rPr lang="en-US" altLang="en-US" i="1" dirty="0" smtClean="0"/>
              <a:t>seed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is a structure that includes an embryo and a store of nutrients provided by the mother and surrounded by a tough, protective coat</a:t>
            </a:r>
          </a:p>
          <a:p>
            <a:pPr lvl="1"/>
            <a:r>
              <a:rPr lang="en-US" altLang="en-US" dirty="0" smtClean="0"/>
              <a:t>Spores are an effective dispersal stage for nonvascular plants and seedless vascular plants, but they lack the stored nutrients found in seeds</a:t>
            </a:r>
          </a:p>
        </p:txBody>
      </p:sp>
    </p:spTree>
    <p:extLst>
      <p:ext uri="{BB962C8B-B14F-4D97-AF65-F5344CB8AC3E}">
        <p14:creationId xmlns:p14="http://schemas.microsoft.com/office/powerpoint/2010/main" val="3995113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"/>
          <a:stretch>
            <a:fillRect/>
          </a:stretch>
        </p:blipFill>
        <p:spPr>
          <a:xfrm>
            <a:off x="1252728" y="1411224"/>
            <a:ext cx="6638544" cy="4035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28.17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09467" y="3044034"/>
            <a:ext cx="9553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Embryo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25342" y="4002884"/>
            <a:ext cx="18498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Nutritive tissue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625342" y="4993484"/>
            <a:ext cx="18370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Protective coat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111492" y="4887122"/>
            <a:ext cx="6684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1 mm</a:t>
            </a:r>
          </a:p>
        </p:txBody>
      </p:sp>
      <p:sp>
        <p:nvSpPr>
          <p:cNvPr id="2" name="Freeform 1"/>
          <p:cNvSpPr/>
          <p:nvPr/>
        </p:nvSpPr>
        <p:spPr>
          <a:xfrm>
            <a:off x="4293394" y="4664869"/>
            <a:ext cx="0" cy="335756"/>
          </a:xfrm>
          <a:custGeom>
            <a:avLst/>
            <a:gdLst>
              <a:gd name="connsiteX0" fmla="*/ 0 w 0"/>
              <a:gd name="connsiteY0" fmla="*/ 0 h 335756"/>
              <a:gd name="connsiteX1" fmla="*/ 0 w 0"/>
              <a:gd name="connsiteY1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5756">
                <a:moveTo>
                  <a:pt x="0" y="0"/>
                </a:moveTo>
                <a:lnTo>
                  <a:pt x="0" y="33575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124700" y="5224463"/>
            <a:ext cx="652463" cy="0"/>
          </a:xfrm>
          <a:custGeom>
            <a:avLst/>
            <a:gdLst>
              <a:gd name="connsiteX0" fmla="*/ 0 w 652463"/>
              <a:gd name="connsiteY0" fmla="*/ 0 h 0"/>
              <a:gd name="connsiteX1" fmla="*/ 652463 w 6524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63">
                <a:moveTo>
                  <a:pt x="0" y="0"/>
                </a:moveTo>
                <a:lnTo>
                  <a:pt x="652463" y="0"/>
                </a:lnTo>
              </a:path>
            </a:pathLst>
          </a:custGeom>
          <a:noFill/>
          <a:ln w="635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Seeds</a:t>
            </a:r>
          </a:p>
        </p:txBody>
      </p:sp>
      <p:sp>
        <p:nvSpPr>
          <p:cNvPr id="165892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i="1" dirty="0" smtClean="0"/>
              <a:t>Life cycle of a pine tree</a:t>
            </a:r>
            <a:r>
              <a:rPr lang="en-US" altLang="en-US" sz="2600" dirty="0" smtClean="0"/>
              <a:t>—typical </a:t>
            </a:r>
            <a:r>
              <a:rPr lang="en-US" altLang="en-US" sz="2600" dirty="0" err="1" smtClean="0"/>
              <a:t>heterospory</a:t>
            </a:r>
            <a:r>
              <a:rPr lang="en-US" altLang="en-US" sz="2600" dirty="0" smtClean="0"/>
              <a:t> in gymnosperms: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Starting with the sporophyte on the left, note separate structures, called cones, where microsporangia and </a:t>
            </a:r>
            <a:r>
              <a:rPr lang="en-US" altLang="en-US" sz="2400" dirty="0" err="1" smtClean="0"/>
              <a:t>megasporangia</a:t>
            </a:r>
            <a:r>
              <a:rPr lang="en-US" altLang="en-US" sz="2400" dirty="0" smtClean="0"/>
              <a:t> develop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smtClean="0"/>
              <a:t>Microsporangia contain microspore mother cells that divide by meiosis to form microspores, which then divide by mitosis to form pollen grains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sz="2400" dirty="0" err="1" smtClean="0"/>
              <a:t>Megasporangia</a:t>
            </a:r>
            <a:r>
              <a:rPr lang="en-US" altLang="en-US" sz="2400" dirty="0" smtClean="0"/>
              <a:t> are found inside protective structures called ovules. Each </a:t>
            </a:r>
            <a:r>
              <a:rPr lang="en-US" altLang="en-US" sz="2400" dirty="0" err="1" smtClean="0"/>
              <a:t>megasporangium</a:t>
            </a:r>
            <a:r>
              <a:rPr lang="en-US" altLang="en-US" sz="2400" dirty="0" smtClean="0"/>
              <a:t> contains a megaspore mother cell that divides by meiosis to form a megaspore</a:t>
            </a:r>
          </a:p>
        </p:txBody>
      </p:sp>
    </p:spTree>
    <p:extLst>
      <p:ext uri="{BB962C8B-B14F-4D97-AF65-F5344CB8AC3E}">
        <p14:creationId xmlns:p14="http://schemas.microsoft.com/office/powerpoint/2010/main" val="3753639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Do Biologists Study Green Plants?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Biologists study plants not only because they are fascinating organisms but also because we could not live without them</a:t>
            </a:r>
          </a:p>
          <a:p>
            <a:pPr lvl="1"/>
            <a:r>
              <a:rPr lang="en-US" altLang="en-US" dirty="0" smtClean="0"/>
              <a:t>People rely on plants for food, fuel, the fibers used to make clothing and other products, building materials, and pharmaceuticals</a:t>
            </a:r>
          </a:p>
          <a:p>
            <a:pPr lvl="1"/>
            <a:r>
              <a:rPr lang="en-US" altLang="en-US" dirty="0" smtClean="0"/>
              <a:t>Agriculture, forestry, and horticulture are among the most important industries based on plants</a:t>
            </a:r>
          </a:p>
        </p:txBody>
      </p:sp>
    </p:spTree>
    <p:extLst>
      <p:ext uri="{BB962C8B-B14F-4D97-AF65-F5344CB8AC3E}">
        <p14:creationId xmlns:p14="http://schemas.microsoft.com/office/powerpoint/2010/main" val="107619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Seeds</a:t>
            </a:r>
          </a:p>
        </p:txBody>
      </p:sp>
      <p:sp>
        <p:nvSpPr>
          <p:cNvPr id="167940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i="1" dirty="0" smtClean="0"/>
              <a:t>Life cycle of a pine tree</a:t>
            </a:r>
            <a:r>
              <a:rPr lang="en-US" altLang="en-US" sz="2600" dirty="0" smtClean="0"/>
              <a:t>—typical </a:t>
            </a:r>
            <a:r>
              <a:rPr lang="en-US" altLang="en-US" sz="2600" dirty="0" err="1" smtClean="0"/>
              <a:t>heterospory</a:t>
            </a:r>
            <a:r>
              <a:rPr lang="en-US" altLang="en-US" sz="2600" dirty="0" smtClean="0"/>
              <a:t> in gymnosperms:</a:t>
            </a:r>
          </a:p>
          <a:p>
            <a:pPr marL="946150" lvl="1" indent="-514350">
              <a:buFont typeface="+mj-lt"/>
              <a:buAutoNum type="arabicPeriod" startAt="4"/>
            </a:pPr>
            <a:r>
              <a:rPr lang="en-US" altLang="en-US" sz="2400" dirty="0" smtClean="0"/>
              <a:t>Megaspore undergoes mitosis to form the female gametophyte, which then produces egg cells through further rounds of mitosis</a:t>
            </a:r>
          </a:p>
          <a:p>
            <a:pPr marL="946150" lvl="1" indent="-514350">
              <a:buFont typeface="+mj-lt"/>
              <a:buAutoNum type="arabicPeriod" startAt="4"/>
            </a:pPr>
            <a:r>
              <a:rPr lang="en-US" altLang="en-US" sz="2400" dirty="0" smtClean="0"/>
              <a:t>The female gametophyte stays attached to the sporophyte as pollen grains arrive and produce sperm that fertilize the eggs</a:t>
            </a:r>
          </a:p>
          <a:p>
            <a:pPr marL="946150" lvl="1" indent="-514350">
              <a:buFont typeface="+mj-lt"/>
              <a:buAutoNum type="arabicPeriod" startAt="4"/>
            </a:pPr>
            <a:r>
              <a:rPr lang="en-US" altLang="en-US" sz="2400" dirty="0" smtClean="0"/>
              <a:t>Seeds mature as the embryo develops. Inside the seed, cells derived from the female gametophyte become packed with nutrients provided by the sporophyte</a:t>
            </a:r>
          </a:p>
        </p:txBody>
      </p:sp>
    </p:spTree>
    <p:extLst>
      <p:ext uri="{BB962C8B-B14F-4D97-AF65-F5344CB8AC3E}">
        <p14:creationId xmlns:p14="http://schemas.microsoft.com/office/powerpoint/2010/main" val="3441819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"/>
          <a:stretch>
            <a:fillRect/>
          </a:stretch>
        </p:blipFill>
        <p:spPr>
          <a:xfrm>
            <a:off x="298704" y="1310640"/>
            <a:ext cx="8546592" cy="42367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28.18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35646" y="1709421"/>
            <a:ext cx="67005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35646" y="1950721"/>
            <a:ext cx="70532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39446" y="1314133"/>
            <a:ext cx="10627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Pollen grains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disperse via wind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145346" y="2123759"/>
            <a:ext cx="95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Cones with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microsporangia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4107600" y="1980887"/>
            <a:ext cx="1295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        Pollen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grain</a:t>
            </a:r>
          </a:p>
          <a:p>
            <a:pPr algn="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(male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gametophyte)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7458708" y="2230121"/>
            <a:ext cx="11092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Four meiotic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products; one is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large and forms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the megaspore (</a:t>
            </a:r>
            <a:r>
              <a:rPr lang="en-US" sz="1000" b="1" i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7472996" y="2947671"/>
            <a:ext cx="8303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Three meiotic</a:t>
            </a:r>
          </a:p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products die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7474583" y="3346134"/>
            <a:ext cx="73096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Pollen grain</a:t>
            </a:r>
          </a:p>
        </p:txBody>
      </p:sp>
      <p:sp>
        <p:nvSpPr>
          <p:cNvPr id="16" name="TextBox 28"/>
          <p:cNvSpPr txBox="1">
            <a:spLocks noChangeArrowheads="1"/>
          </p:cNvSpPr>
          <p:nvPr/>
        </p:nvSpPr>
        <p:spPr bwMode="auto">
          <a:xfrm>
            <a:off x="4917121" y="2512696"/>
            <a:ext cx="105958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Megasporangium</a:t>
            </a:r>
          </a:p>
        </p:txBody>
      </p:sp>
      <p:sp>
        <p:nvSpPr>
          <p:cNvPr id="17" name="TextBox 29"/>
          <p:cNvSpPr txBox="1">
            <a:spLocks noChangeArrowheads="1"/>
          </p:cNvSpPr>
          <p:nvPr/>
        </p:nvSpPr>
        <p:spPr bwMode="auto">
          <a:xfrm>
            <a:off x="5840782" y="2674621"/>
            <a:ext cx="482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Mother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 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2502533" y="3562034"/>
            <a:ext cx="8015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Ovulate cone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3726356" y="3484246"/>
            <a:ext cx="987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Ovules (contain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megasporangia)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4971096" y="3849371"/>
            <a:ext cx="997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Female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8"/>
          <p:cNvSpPr txBox="1">
            <a:spLocks noChangeArrowheads="1"/>
          </p:cNvSpPr>
          <p:nvPr/>
        </p:nvSpPr>
        <p:spPr bwMode="auto">
          <a:xfrm>
            <a:off x="5520371" y="4163696"/>
            <a:ext cx="4424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Egg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22" name="TextBox 39"/>
          <p:cNvSpPr txBox="1">
            <a:spLocks noChangeArrowheads="1"/>
          </p:cNvSpPr>
          <p:nvPr/>
        </p:nvSpPr>
        <p:spPr bwMode="auto">
          <a:xfrm>
            <a:off x="5274308" y="4336734"/>
            <a:ext cx="68929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Pollen tube</a:t>
            </a:r>
          </a:p>
        </p:txBody>
      </p:sp>
      <p:sp>
        <p:nvSpPr>
          <p:cNvPr id="23" name="TextBox 40"/>
          <p:cNvSpPr txBox="1">
            <a:spLocks noChangeArrowheads="1"/>
          </p:cNvSpPr>
          <p:nvPr/>
        </p:nvSpPr>
        <p:spPr bwMode="auto">
          <a:xfrm>
            <a:off x="3909058" y="4135121"/>
            <a:ext cx="4760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Embryo</a:t>
            </a:r>
          </a:p>
        </p:txBody>
      </p:sp>
      <p:sp>
        <p:nvSpPr>
          <p:cNvPr id="24" name="TextBox 41"/>
          <p:cNvSpPr txBox="1">
            <a:spLocks noChangeArrowheads="1"/>
          </p:cNvSpPr>
          <p:nvPr/>
        </p:nvSpPr>
        <p:spPr bwMode="auto">
          <a:xfrm>
            <a:off x="4028121" y="4287521"/>
            <a:ext cx="2356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25" name="TextBox 42"/>
          <p:cNvSpPr txBox="1">
            <a:spLocks noChangeArrowheads="1"/>
          </p:cNvSpPr>
          <p:nvPr/>
        </p:nvSpPr>
        <p:spPr bwMode="auto">
          <a:xfrm>
            <a:off x="445658" y="4900296"/>
            <a:ext cx="9682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 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1801613" y="5028884"/>
            <a:ext cx="697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Developing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46"/>
          <p:cNvSpPr txBox="1">
            <a:spLocks noChangeArrowheads="1"/>
          </p:cNvSpPr>
          <p:nvPr/>
        </p:nvSpPr>
        <p:spPr bwMode="auto">
          <a:xfrm>
            <a:off x="2881569" y="5222559"/>
            <a:ext cx="1219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Seeds (disperse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wind or animals)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57"/>
          <p:cNvSpPr txBox="1">
            <a:spLocks noChangeArrowheads="1"/>
          </p:cNvSpPr>
          <p:nvPr/>
        </p:nvSpPr>
        <p:spPr bwMode="auto">
          <a:xfrm>
            <a:off x="7034846" y="4003359"/>
            <a:ext cx="17921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Megaspore divides to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form female gametophyte (</a:t>
            </a:r>
            <a:r>
              <a:rPr lang="en-US" sz="1000" b="1" i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),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which forms eggs by mitosis.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(Only one egg is fertilized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and develops.)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54"/>
          <p:cNvSpPr txBox="1">
            <a:spLocks noChangeArrowheads="1"/>
          </p:cNvSpPr>
          <p:nvPr/>
        </p:nvSpPr>
        <p:spPr bwMode="auto">
          <a:xfrm>
            <a:off x="6065643" y="4829801"/>
            <a:ext cx="899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Pollen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tube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delivers sperm</a:t>
            </a:r>
          </a:p>
          <a:p>
            <a:pPr algn="ctr"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egg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397330" y="2699955"/>
            <a:ext cx="25400" cy="210362"/>
          </a:xfrm>
          <a:custGeom>
            <a:avLst/>
            <a:gdLst>
              <a:gd name="connsiteX0" fmla="*/ 6350 w 25400"/>
              <a:gd name="connsiteY0" fmla="*/ 6350 h 210362"/>
              <a:gd name="connsiteX1" fmla="*/ 6350 w 25400"/>
              <a:gd name="connsiteY1" fmla="*/ 204012 h 2103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10362">
                <a:moveTo>
                  <a:pt x="6350" y="6350"/>
                </a:moveTo>
                <a:lnTo>
                  <a:pt x="6350" y="204012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5437017" y="2767672"/>
            <a:ext cx="404533" cy="337972"/>
          </a:xfrm>
          <a:custGeom>
            <a:avLst/>
            <a:gdLst>
              <a:gd name="connsiteX0" fmla="*/ 6350 w 404533"/>
              <a:gd name="connsiteY0" fmla="*/ 331622 h 337972"/>
              <a:gd name="connsiteX1" fmla="*/ 398183 w 404533"/>
              <a:gd name="connsiteY1" fmla="*/ 6350 h 3379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4533" h="337972">
                <a:moveTo>
                  <a:pt x="6350" y="331622"/>
                </a:moveTo>
                <a:lnTo>
                  <a:pt x="398183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7224123" y="3064788"/>
            <a:ext cx="23558" cy="10121"/>
          </a:xfrm>
          <a:custGeom>
            <a:avLst/>
            <a:gdLst>
              <a:gd name="connsiteX0" fmla="*/ 21602 w 23558"/>
              <a:gd name="connsiteY0" fmla="*/ 0 h 10121"/>
              <a:gd name="connsiteX1" fmla="*/ 23558 w 23558"/>
              <a:gd name="connsiteY1" fmla="*/ 4470 h 10121"/>
              <a:gd name="connsiteX2" fmla="*/ 4140 w 23558"/>
              <a:gd name="connsiteY2" fmla="*/ 10121 h 10121"/>
              <a:gd name="connsiteX3" fmla="*/ 0 w 23558"/>
              <a:gd name="connsiteY3" fmla="*/ 3657 h 10121"/>
              <a:gd name="connsiteX4" fmla="*/ 21602 w 23558"/>
              <a:gd name="connsiteY4" fmla="*/ 0 h 101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3558" h="10121">
                <a:moveTo>
                  <a:pt x="21602" y="0"/>
                </a:moveTo>
                <a:cubicBezTo>
                  <a:pt x="21602" y="0"/>
                  <a:pt x="25171" y="939"/>
                  <a:pt x="23558" y="4470"/>
                </a:cubicBezTo>
                <a:cubicBezTo>
                  <a:pt x="23558" y="4470"/>
                  <a:pt x="19520" y="10325"/>
                  <a:pt x="4140" y="10121"/>
                </a:cubicBezTo>
                <a:cubicBezTo>
                  <a:pt x="4140" y="10121"/>
                  <a:pt x="-4495" y="9702"/>
                  <a:pt x="0" y="3657"/>
                </a:cubicBezTo>
                <a:lnTo>
                  <a:pt x="21602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7044977" y="3031436"/>
            <a:ext cx="372198" cy="79287"/>
          </a:xfrm>
          <a:custGeom>
            <a:avLst/>
            <a:gdLst>
              <a:gd name="connsiteX0" fmla="*/ 365848 w 372198"/>
              <a:gd name="connsiteY0" fmla="*/ 72937 h 79287"/>
              <a:gd name="connsiteX1" fmla="*/ 6350 w 372198"/>
              <a:gd name="connsiteY1" fmla="*/ 71312 h 792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2198" h="79287">
                <a:moveTo>
                  <a:pt x="365848" y="72937"/>
                </a:moveTo>
                <a:cubicBezTo>
                  <a:pt x="255841" y="6211"/>
                  <a:pt x="174358" y="-37361"/>
                  <a:pt x="6350" y="71312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6989884" y="3069919"/>
            <a:ext cx="91554" cy="72517"/>
          </a:xfrm>
          <a:custGeom>
            <a:avLst/>
            <a:gdLst>
              <a:gd name="connsiteX0" fmla="*/ 46062 w 91554"/>
              <a:gd name="connsiteY0" fmla="*/ 55969 h 72517"/>
              <a:gd name="connsiteX1" fmla="*/ 91554 w 91554"/>
              <a:gd name="connsiteY1" fmla="*/ 45720 h 72517"/>
              <a:gd name="connsiteX2" fmla="*/ 61963 w 91554"/>
              <a:gd name="connsiteY2" fmla="*/ 0 h 72517"/>
              <a:gd name="connsiteX3" fmla="*/ 33959 w 91554"/>
              <a:gd name="connsiteY3" fmla="*/ 37287 h 72517"/>
              <a:gd name="connsiteX4" fmla="*/ 0 w 91554"/>
              <a:gd name="connsiteY4" fmla="*/ 72517 h 72517"/>
              <a:gd name="connsiteX5" fmla="*/ 46062 w 91554"/>
              <a:gd name="connsiteY5" fmla="*/ 55969 h 725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554" h="72517">
                <a:moveTo>
                  <a:pt x="46062" y="55969"/>
                </a:moveTo>
                <a:cubicBezTo>
                  <a:pt x="63969" y="50800"/>
                  <a:pt x="76403" y="48666"/>
                  <a:pt x="91554" y="45720"/>
                </a:cubicBezTo>
                <a:lnTo>
                  <a:pt x="61963" y="0"/>
                </a:lnTo>
                <a:cubicBezTo>
                  <a:pt x="58991" y="4826"/>
                  <a:pt x="46037" y="23075"/>
                  <a:pt x="33959" y="37287"/>
                </a:cubicBezTo>
                <a:cubicBezTo>
                  <a:pt x="21069" y="52514"/>
                  <a:pt x="8661" y="65227"/>
                  <a:pt x="0" y="72517"/>
                </a:cubicBezTo>
                <a:cubicBezTo>
                  <a:pt x="10197" y="67602"/>
                  <a:pt x="26898" y="61506"/>
                  <a:pt x="46062" y="55969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7414572" y="2969106"/>
            <a:ext cx="25400" cy="276136"/>
          </a:xfrm>
          <a:custGeom>
            <a:avLst/>
            <a:gdLst>
              <a:gd name="connsiteX0" fmla="*/ 6350 w 25400"/>
              <a:gd name="connsiteY0" fmla="*/ 6350 h 276136"/>
              <a:gd name="connsiteX1" fmla="*/ 6350 w 25400"/>
              <a:gd name="connsiteY1" fmla="*/ 269786 h 2761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76136">
                <a:moveTo>
                  <a:pt x="6350" y="6350"/>
                </a:moveTo>
                <a:lnTo>
                  <a:pt x="6350" y="269786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6947466" y="2493254"/>
            <a:ext cx="477316" cy="417064"/>
          </a:xfrm>
          <a:custGeom>
            <a:avLst/>
            <a:gdLst>
              <a:gd name="connsiteX0" fmla="*/ 470966 w 477316"/>
              <a:gd name="connsiteY0" fmla="*/ 7997 h 417064"/>
              <a:gd name="connsiteX1" fmla="*/ 6350 w 477316"/>
              <a:gd name="connsiteY1" fmla="*/ 410714 h 417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7316" h="417064">
                <a:moveTo>
                  <a:pt x="470966" y="7997"/>
                </a:moveTo>
                <a:cubicBezTo>
                  <a:pt x="327977" y="-10163"/>
                  <a:pt x="29578" y="75789"/>
                  <a:pt x="6350" y="410714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6927857" y="2883851"/>
            <a:ext cx="54318" cy="93091"/>
          </a:xfrm>
          <a:custGeom>
            <a:avLst/>
            <a:gdLst>
              <a:gd name="connsiteX0" fmla="*/ 35242 w 54318"/>
              <a:gd name="connsiteY0" fmla="*/ 46304 h 93091"/>
              <a:gd name="connsiteX1" fmla="*/ 54317 w 54318"/>
              <a:gd name="connsiteY1" fmla="*/ 3771 h 93091"/>
              <a:gd name="connsiteX2" fmla="*/ 0 w 54318"/>
              <a:gd name="connsiteY2" fmla="*/ 0 h 93091"/>
              <a:gd name="connsiteX3" fmla="*/ 13042 w 54318"/>
              <a:gd name="connsiteY3" fmla="*/ 44767 h 93091"/>
              <a:gd name="connsiteX4" fmla="*/ 20827 w 54318"/>
              <a:gd name="connsiteY4" fmla="*/ 93091 h 93091"/>
              <a:gd name="connsiteX5" fmla="*/ 35242 w 54318"/>
              <a:gd name="connsiteY5" fmla="*/ 46304 h 930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54318" h="93091">
                <a:moveTo>
                  <a:pt x="35242" y="46304"/>
                </a:moveTo>
                <a:cubicBezTo>
                  <a:pt x="41833" y="28879"/>
                  <a:pt x="47599" y="17652"/>
                  <a:pt x="54317" y="3771"/>
                </a:cubicBezTo>
                <a:lnTo>
                  <a:pt x="0" y="0"/>
                </a:lnTo>
                <a:cubicBezTo>
                  <a:pt x="2082" y="5283"/>
                  <a:pt x="8902" y="26593"/>
                  <a:pt x="13042" y="44767"/>
                </a:cubicBezTo>
                <a:cubicBezTo>
                  <a:pt x="17487" y="64236"/>
                  <a:pt x="20205" y="81775"/>
                  <a:pt x="20827" y="93091"/>
                </a:cubicBezTo>
                <a:cubicBezTo>
                  <a:pt x="23012" y="81978"/>
                  <a:pt x="28142" y="64960"/>
                  <a:pt x="35242" y="46304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7412083" y="2251772"/>
            <a:ext cx="25400" cy="552754"/>
          </a:xfrm>
          <a:custGeom>
            <a:avLst/>
            <a:gdLst>
              <a:gd name="connsiteX0" fmla="*/ 6350 w 25400"/>
              <a:gd name="connsiteY0" fmla="*/ 6350 h 552754"/>
              <a:gd name="connsiteX1" fmla="*/ 6350 w 25400"/>
              <a:gd name="connsiteY1" fmla="*/ 546404 h 5527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52754">
                <a:moveTo>
                  <a:pt x="6350" y="6350"/>
                </a:moveTo>
                <a:lnTo>
                  <a:pt x="6350" y="546404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6985769" y="3273856"/>
            <a:ext cx="443826" cy="162979"/>
          </a:xfrm>
          <a:custGeom>
            <a:avLst/>
            <a:gdLst>
              <a:gd name="connsiteX0" fmla="*/ 6350 w 443826"/>
              <a:gd name="connsiteY0" fmla="*/ 6350 h 162979"/>
              <a:gd name="connsiteX1" fmla="*/ 437476 w 443826"/>
              <a:gd name="connsiteY1" fmla="*/ 156629 h 1629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3826" h="162979">
                <a:moveTo>
                  <a:pt x="6350" y="6350"/>
                </a:moveTo>
                <a:lnTo>
                  <a:pt x="437476" y="156629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6999117" y="4030522"/>
            <a:ext cx="25400" cy="678446"/>
          </a:xfrm>
          <a:custGeom>
            <a:avLst/>
            <a:gdLst>
              <a:gd name="connsiteX0" fmla="*/ 6350 w 25400"/>
              <a:gd name="connsiteY0" fmla="*/ 6350 h 678446"/>
              <a:gd name="connsiteX1" fmla="*/ 6350 w 25400"/>
              <a:gd name="connsiteY1" fmla="*/ 672096 h 6784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678446">
                <a:moveTo>
                  <a:pt x="6350" y="6350"/>
                </a:moveTo>
                <a:lnTo>
                  <a:pt x="6350" y="672096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6595968" y="4096847"/>
            <a:ext cx="417106" cy="214712"/>
          </a:xfrm>
          <a:custGeom>
            <a:avLst/>
            <a:gdLst>
              <a:gd name="connsiteX0" fmla="*/ 410756 w 417106"/>
              <a:gd name="connsiteY0" fmla="*/ 208362 h 214712"/>
              <a:gd name="connsiteX1" fmla="*/ 6350 w 417106"/>
              <a:gd name="connsiteY1" fmla="*/ 28391 h 2147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7106" h="214712">
                <a:moveTo>
                  <a:pt x="410756" y="208362"/>
                </a:moveTo>
                <a:cubicBezTo>
                  <a:pt x="359981" y="86658"/>
                  <a:pt x="251015" y="-47605"/>
                  <a:pt x="6350" y="28391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6532443" y="4093755"/>
            <a:ext cx="95402" cy="53124"/>
          </a:xfrm>
          <a:custGeom>
            <a:avLst/>
            <a:gdLst>
              <a:gd name="connsiteX0" fmla="*/ 48818 w 95402"/>
              <a:gd name="connsiteY0" fmla="*/ 49618 h 53124"/>
              <a:gd name="connsiteX1" fmla="*/ 95402 w 95402"/>
              <a:gd name="connsiteY1" fmla="*/ 52006 h 53124"/>
              <a:gd name="connsiteX2" fmla="*/ 79222 w 95402"/>
              <a:gd name="connsiteY2" fmla="*/ 0 h 53124"/>
              <a:gd name="connsiteX3" fmla="*/ 42214 w 95402"/>
              <a:gd name="connsiteY3" fmla="*/ 28359 h 53124"/>
              <a:gd name="connsiteX4" fmla="*/ 0 w 95402"/>
              <a:gd name="connsiteY4" fmla="*/ 53124 h 53124"/>
              <a:gd name="connsiteX5" fmla="*/ 48818 w 95402"/>
              <a:gd name="connsiteY5" fmla="*/ 49618 h 531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5402" h="53124">
                <a:moveTo>
                  <a:pt x="48818" y="49618"/>
                </a:moveTo>
                <a:cubicBezTo>
                  <a:pt x="67462" y="49466"/>
                  <a:pt x="80022" y="50774"/>
                  <a:pt x="95402" y="52006"/>
                </a:cubicBezTo>
                <a:lnTo>
                  <a:pt x="79222" y="0"/>
                </a:lnTo>
                <a:cubicBezTo>
                  <a:pt x="75057" y="3848"/>
                  <a:pt x="57670" y="17932"/>
                  <a:pt x="42214" y="28359"/>
                </a:cubicBezTo>
                <a:cubicBezTo>
                  <a:pt x="25692" y="39547"/>
                  <a:pt x="10312" y="48450"/>
                  <a:pt x="0" y="53124"/>
                </a:cubicBezTo>
                <a:cubicBezTo>
                  <a:pt x="11163" y="51143"/>
                  <a:pt x="28867" y="49771"/>
                  <a:pt x="48818" y="49618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5976742" y="4091520"/>
            <a:ext cx="460273" cy="25400"/>
          </a:xfrm>
          <a:custGeom>
            <a:avLst/>
            <a:gdLst>
              <a:gd name="connsiteX0" fmla="*/ 453923 w 460273"/>
              <a:gd name="connsiteY0" fmla="*/ 6350 h 25400"/>
              <a:gd name="connsiteX1" fmla="*/ 6350 w 460273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273" h="25400">
                <a:moveTo>
                  <a:pt x="453923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5976246" y="4259579"/>
            <a:ext cx="396773" cy="25400"/>
          </a:xfrm>
          <a:custGeom>
            <a:avLst/>
            <a:gdLst>
              <a:gd name="connsiteX0" fmla="*/ 390423 w 396773"/>
              <a:gd name="connsiteY0" fmla="*/ 6350 h 25400"/>
              <a:gd name="connsiteX1" fmla="*/ 6350 w 396773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6773" h="25400">
                <a:moveTo>
                  <a:pt x="390423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5976564" y="4433759"/>
            <a:ext cx="482257" cy="25400"/>
          </a:xfrm>
          <a:custGeom>
            <a:avLst/>
            <a:gdLst>
              <a:gd name="connsiteX0" fmla="*/ 475907 w 482257"/>
              <a:gd name="connsiteY0" fmla="*/ 6350 h 25400"/>
              <a:gd name="connsiteX1" fmla="*/ 6350 w 482257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2257" h="25400">
                <a:moveTo>
                  <a:pt x="475907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5320164" y="1432521"/>
            <a:ext cx="367525" cy="161517"/>
          </a:xfrm>
          <a:custGeom>
            <a:avLst/>
            <a:gdLst>
              <a:gd name="connsiteX0" fmla="*/ 361175 w 367525"/>
              <a:gd name="connsiteY0" fmla="*/ 37223 h 161517"/>
              <a:gd name="connsiteX1" fmla="*/ 6350 w 367525"/>
              <a:gd name="connsiteY1" fmla="*/ 155167 h 1615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7525" h="161517">
                <a:moveTo>
                  <a:pt x="361175" y="37223"/>
                </a:moveTo>
                <a:cubicBezTo>
                  <a:pt x="225945" y="-12687"/>
                  <a:pt x="102565" y="-20269"/>
                  <a:pt x="6350" y="155167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5291284" y="1558555"/>
            <a:ext cx="67843" cy="93243"/>
          </a:xfrm>
          <a:custGeom>
            <a:avLst/>
            <a:gdLst>
              <a:gd name="connsiteX0" fmla="*/ 32677 w 67843"/>
              <a:gd name="connsiteY0" fmla="*/ 56807 h 93243"/>
              <a:gd name="connsiteX1" fmla="*/ 67843 w 67843"/>
              <a:gd name="connsiteY1" fmla="*/ 26187 h 93243"/>
              <a:gd name="connsiteX2" fmla="*/ 20091 w 67843"/>
              <a:gd name="connsiteY2" fmla="*/ 0 h 93243"/>
              <a:gd name="connsiteX3" fmla="*/ 13169 w 67843"/>
              <a:gd name="connsiteY3" fmla="*/ 46113 h 93243"/>
              <a:gd name="connsiteX4" fmla="*/ 0 w 67843"/>
              <a:gd name="connsiteY4" fmla="*/ 93243 h 93243"/>
              <a:gd name="connsiteX5" fmla="*/ 32677 w 67843"/>
              <a:gd name="connsiteY5" fmla="*/ 56807 h 932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843" h="93243">
                <a:moveTo>
                  <a:pt x="32677" y="56807"/>
                </a:moveTo>
                <a:cubicBezTo>
                  <a:pt x="45986" y="43751"/>
                  <a:pt x="55918" y="35966"/>
                  <a:pt x="67843" y="26187"/>
                </a:cubicBezTo>
                <a:lnTo>
                  <a:pt x="20091" y="0"/>
                </a:lnTo>
                <a:cubicBezTo>
                  <a:pt x="19773" y="5664"/>
                  <a:pt x="17017" y="27876"/>
                  <a:pt x="13169" y="46113"/>
                </a:cubicBezTo>
                <a:cubicBezTo>
                  <a:pt x="9029" y="65633"/>
                  <a:pt x="4165" y="82715"/>
                  <a:pt x="0" y="93243"/>
                </a:cubicBezTo>
                <a:cubicBezTo>
                  <a:pt x="6654" y="84074"/>
                  <a:pt x="18427" y="70789"/>
                  <a:pt x="32677" y="56807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5686991" y="1347355"/>
            <a:ext cx="25400" cy="276136"/>
          </a:xfrm>
          <a:custGeom>
            <a:avLst/>
            <a:gdLst>
              <a:gd name="connsiteX0" fmla="*/ 6350 w 25400"/>
              <a:gd name="connsiteY0" fmla="*/ 6350 h 276136"/>
              <a:gd name="connsiteX1" fmla="*/ 6350 w 25400"/>
              <a:gd name="connsiteY1" fmla="*/ 269786 h 2761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76136">
                <a:moveTo>
                  <a:pt x="6350" y="6350"/>
                </a:moveTo>
                <a:lnTo>
                  <a:pt x="6350" y="269786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4043230" y="3161524"/>
            <a:ext cx="88811" cy="306806"/>
          </a:xfrm>
          <a:custGeom>
            <a:avLst/>
            <a:gdLst>
              <a:gd name="connsiteX0" fmla="*/ 82461 w 88811"/>
              <a:gd name="connsiteY0" fmla="*/ 300456 h 306806"/>
              <a:gd name="connsiteX1" fmla="*/ 6350 w 88811"/>
              <a:gd name="connsiteY1" fmla="*/ 6350 h 3068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811" h="306806">
                <a:moveTo>
                  <a:pt x="82461" y="300456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4119341" y="3155085"/>
            <a:ext cx="103657" cy="313245"/>
          </a:xfrm>
          <a:custGeom>
            <a:avLst/>
            <a:gdLst>
              <a:gd name="connsiteX0" fmla="*/ 6350 w 103657"/>
              <a:gd name="connsiteY0" fmla="*/ 306895 h 313245"/>
              <a:gd name="connsiteX1" fmla="*/ 97307 w 103657"/>
              <a:gd name="connsiteY1" fmla="*/ 6350 h 3132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3657" h="313245">
                <a:moveTo>
                  <a:pt x="6350" y="306895"/>
                </a:moveTo>
                <a:lnTo>
                  <a:pt x="97307" y="6350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4411225" y="4231410"/>
            <a:ext cx="314934" cy="162064"/>
          </a:xfrm>
          <a:custGeom>
            <a:avLst/>
            <a:gdLst>
              <a:gd name="connsiteX0" fmla="*/ 6350 w 314934"/>
              <a:gd name="connsiteY0" fmla="*/ 6350 h 162064"/>
              <a:gd name="connsiteX1" fmla="*/ 308584 w 314934"/>
              <a:gd name="connsiteY1" fmla="*/ 155714 h 162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4934" h="162064">
                <a:moveTo>
                  <a:pt x="6350" y="6350"/>
                </a:moveTo>
                <a:lnTo>
                  <a:pt x="308584" y="155714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3646707" y="5103871"/>
            <a:ext cx="1105082" cy="91007"/>
          </a:xfrm>
          <a:custGeom>
            <a:avLst/>
            <a:gdLst>
              <a:gd name="connsiteX0" fmla="*/ 6349 w 1105082"/>
              <a:gd name="connsiteY0" fmla="*/ 6350 h 91007"/>
              <a:gd name="connsiteX1" fmla="*/ 1098732 w 1105082"/>
              <a:gd name="connsiteY1" fmla="*/ 84657 h 910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05082" h="91007">
                <a:moveTo>
                  <a:pt x="6350" y="6350"/>
                </a:moveTo>
                <a:lnTo>
                  <a:pt x="1098732" y="84657"/>
                </a:lnTo>
              </a:path>
            </a:pathLst>
          </a:custGeom>
          <a:ln w="12700">
            <a:solidFill>
              <a:srgbClr val="5A5757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35" y="4592468"/>
            <a:ext cx="1121571" cy="52421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86" y="1500195"/>
            <a:ext cx="615645" cy="2438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48" y="3213758"/>
            <a:ext cx="615645" cy="2438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62" y="1693191"/>
            <a:ext cx="963088" cy="65221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32">
            <a:off x="4303614" y="1463437"/>
            <a:ext cx="603454" cy="158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98" y="4855539"/>
            <a:ext cx="664409" cy="323061"/>
          </a:xfrm>
          <a:prstGeom prst="rect">
            <a:avLst/>
          </a:prstGeom>
        </p:spPr>
      </p:pic>
      <p:sp>
        <p:nvSpPr>
          <p:cNvPr id="59" name="TextBox 15"/>
          <p:cNvSpPr txBox="1">
            <a:spLocks noChangeArrowheads="1"/>
          </p:cNvSpPr>
          <p:nvPr/>
        </p:nvSpPr>
        <p:spPr bwMode="auto">
          <a:xfrm>
            <a:off x="3380122" y="1823721"/>
            <a:ext cx="1115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Microspore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forms pollen grain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1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Flowers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Flowering plants, or angiosperms, are the most diverse land plants living today </a:t>
            </a:r>
          </a:p>
          <a:p>
            <a:pPr lvl="1"/>
            <a:r>
              <a:rPr lang="en-US" altLang="en-US" dirty="0" smtClean="0"/>
              <a:t>About 350,000 species have been described, and more are discovered each year</a:t>
            </a:r>
          </a:p>
          <a:p>
            <a:r>
              <a:rPr lang="en-US" altLang="en-US" dirty="0" smtClean="0"/>
              <a:t>Their success revolves around a reproductive organ—the </a:t>
            </a:r>
            <a:r>
              <a:rPr lang="en-US" altLang="en-US" b="1" dirty="0" smtClean="0"/>
              <a:t>flower</a:t>
            </a:r>
          </a:p>
          <a:p>
            <a:pPr lvl="1"/>
            <a:r>
              <a:rPr lang="en-US" altLang="en-US" dirty="0" smtClean="0"/>
              <a:t>The </a:t>
            </a:r>
            <a:r>
              <a:rPr lang="en-US" altLang="en-US" b="1" dirty="0" smtClean="0"/>
              <a:t>stamen</a:t>
            </a:r>
            <a:r>
              <a:rPr lang="en-US" altLang="en-US" dirty="0" smtClean="0"/>
              <a:t> contains anther, where microsporangia develop</a:t>
            </a:r>
          </a:p>
          <a:p>
            <a:pPr lvl="1"/>
            <a:r>
              <a:rPr lang="en-US" altLang="en-US" dirty="0" smtClean="0"/>
              <a:t>The </a:t>
            </a:r>
            <a:r>
              <a:rPr lang="en-US" altLang="en-US" b="1" dirty="0" smtClean="0"/>
              <a:t>carpel</a:t>
            </a:r>
            <a:r>
              <a:rPr lang="en-US" altLang="en-US" dirty="0" smtClean="0"/>
              <a:t> contains </a:t>
            </a:r>
            <a:r>
              <a:rPr lang="en-US" altLang="en-US" b="1" dirty="0" smtClean="0"/>
              <a:t>ovary</a:t>
            </a:r>
            <a:r>
              <a:rPr lang="en-US" altLang="en-US" dirty="0" smtClean="0"/>
              <a:t> where ovules are found </a:t>
            </a:r>
          </a:p>
          <a:p>
            <a:pPr lvl="2"/>
            <a:r>
              <a:rPr lang="en-US" altLang="en-US" dirty="0" smtClean="0"/>
              <a:t>Ovules contain the </a:t>
            </a:r>
            <a:r>
              <a:rPr lang="en-US" altLang="en-US" dirty="0" err="1" smtClean="0"/>
              <a:t>megasporangia</a:t>
            </a:r>
            <a:endParaRPr lang="en-US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6033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Flowers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Double fertilization</a:t>
            </a:r>
            <a:r>
              <a:rPr lang="en-US" altLang="en-US" dirty="0" smtClean="0"/>
              <a:t>—angiosperm fertilization involves two sperm cells</a:t>
            </a:r>
          </a:p>
          <a:p>
            <a:pPr lvl="1"/>
            <a:r>
              <a:rPr lang="en-US" altLang="en-US" dirty="0" smtClean="0"/>
              <a:t>One fuses with egg to form diploid (2</a:t>
            </a:r>
            <a:r>
              <a:rPr lang="en-US" altLang="en-US" i="1" dirty="0" smtClean="0"/>
              <a:t>n</a:t>
            </a:r>
            <a:r>
              <a:rPr lang="en-US" altLang="en-US" dirty="0" smtClean="0"/>
              <a:t>) zygote</a:t>
            </a:r>
          </a:p>
          <a:p>
            <a:pPr lvl="1"/>
            <a:r>
              <a:rPr lang="en-US" altLang="en-US" dirty="0" smtClean="0"/>
              <a:t>One fuses with two nuclei in the female gametophyte to form a triploid (3</a:t>
            </a:r>
            <a:r>
              <a:rPr lang="en-US" altLang="en-US" i="1" dirty="0" smtClean="0"/>
              <a:t>n</a:t>
            </a:r>
            <a:r>
              <a:rPr lang="en-US" altLang="en-US" dirty="0" smtClean="0"/>
              <a:t>) nutritive tissue (</a:t>
            </a:r>
            <a:r>
              <a:rPr lang="en-US" altLang="en-US" b="1" dirty="0" smtClean="0"/>
              <a:t>endosperm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9695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"/>
          <a:stretch>
            <a:fillRect/>
          </a:stretch>
        </p:blipFill>
        <p:spPr>
          <a:xfrm>
            <a:off x="298704" y="993648"/>
            <a:ext cx="8546592" cy="48707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28.19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66134" y="1000661"/>
            <a:ext cx="1360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Pollen grains disperse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via wind or animals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681721" y="1794412"/>
            <a:ext cx="1115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Microspore 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forms pollen grain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76621" y="1788062"/>
            <a:ext cx="67005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Haploid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76621" y="2026187"/>
            <a:ext cx="70532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Diploid (2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38759" y="2029362"/>
            <a:ext cx="41357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Anther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77121" y="1869024"/>
            <a:ext cx="839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Pollen grain</a:t>
            </a:r>
          </a:p>
          <a:p>
            <a:pPr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(male</a:t>
            </a:r>
          </a:p>
          <a:p>
            <a:pPr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gametophyte)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7961621" y="1167349"/>
            <a:ext cx="8399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Pollen lands</a:t>
            </a:r>
          </a:p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near female</a:t>
            </a:r>
          </a:p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gametophyte;</a:t>
            </a:r>
          </a:p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produces</a:t>
            </a:r>
          </a:p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pollen tube</a:t>
            </a:r>
          </a:p>
          <a:p>
            <a:pPr eaLnBrk="0" hangingPunct="0"/>
            <a:r>
              <a:rPr lang="en-US" sz="1000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and sperm</a:t>
            </a:r>
            <a:endParaRPr lang="en-US" sz="1000" b="1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7961621" y="2167474"/>
            <a:ext cx="8688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Sperm travel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down growing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pollen tube to</a:t>
            </a:r>
          </a:p>
          <a:p>
            <a:pPr eaLnBrk="0" hangingPunct="0"/>
            <a:r>
              <a:rPr lang="en-US" sz="1000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reach egg</a:t>
            </a:r>
            <a:endParaRPr lang="en-US" sz="1000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1829109" y="2551649"/>
            <a:ext cx="5193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Top of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stamen</a:t>
            </a:r>
            <a:endParaRPr lang="en-US" sz="10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2467284" y="2843749"/>
            <a:ext cx="35426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Ovule</a:t>
            </a: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2368859" y="3069174"/>
            <a:ext cx="36067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Ovary</a:t>
            </a: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7947334" y="3424774"/>
            <a:ext cx="4424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Egg (</a:t>
            </a:r>
            <a:r>
              <a:rPr lang="en-US" sz="1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22" name="TextBox 36"/>
          <p:cNvSpPr txBox="1">
            <a:spLocks noChangeArrowheads="1"/>
          </p:cNvSpPr>
          <p:nvPr/>
        </p:nvSpPr>
        <p:spPr bwMode="auto">
          <a:xfrm>
            <a:off x="4181784" y="3597812"/>
            <a:ext cx="697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Megaspore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: retained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ovary)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44"/>
          <p:cNvSpPr txBox="1">
            <a:spLocks noChangeArrowheads="1"/>
          </p:cNvSpPr>
          <p:nvPr/>
        </p:nvSpPr>
        <p:spPr bwMode="auto">
          <a:xfrm>
            <a:off x="2067234" y="3569237"/>
            <a:ext cx="6075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Bottom of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carpel</a:t>
            </a:r>
            <a:endParaRPr lang="en-US" sz="100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24" name="TextBox 46"/>
          <p:cNvSpPr txBox="1">
            <a:spLocks noChangeArrowheads="1"/>
          </p:cNvSpPr>
          <p:nvPr/>
        </p:nvSpPr>
        <p:spPr bwMode="auto">
          <a:xfrm>
            <a:off x="2772084" y="3734337"/>
            <a:ext cx="105958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Megasporangium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47"/>
          <p:cNvSpPr txBox="1">
            <a:spLocks noChangeArrowheads="1"/>
          </p:cNvSpPr>
          <p:nvPr/>
        </p:nvSpPr>
        <p:spPr bwMode="auto">
          <a:xfrm>
            <a:off x="5359709" y="3543837"/>
            <a:ext cx="12711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Female gametophyte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: retained in ovary)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49"/>
          <p:cNvSpPr txBox="1">
            <a:spLocks noChangeArrowheads="1"/>
          </p:cNvSpPr>
          <p:nvPr/>
        </p:nvSpPr>
        <p:spPr bwMode="auto">
          <a:xfrm>
            <a:off x="5469246" y="3974049"/>
            <a:ext cx="974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Endosperm (3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forms nutritive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tissue in seed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52"/>
          <p:cNvSpPr txBox="1">
            <a:spLocks noChangeArrowheads="1"/>
          </p:cNvSpPr>
          <p:nvPr/>
        </p:nvSpPr>
        <p:spPr bwMode="auto">
          <a:xfrm>
            <a:off x="3014971" y="4194712"/>
            <a:ext cx="476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Embryo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54"/>
          <p:cNvSpPr txBox="1">
            <a:spLocks noChangeArrowheads="1"/>
          </p:cNvSpPr>
          <p:nvPr/>
        </p:nvSpPr>
        <p:spPr bwMode="auto">
          <a:xfrm>
            <a:off x="354321" y="4694774"/>
            <a:ext cx="697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Mature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57"/>
          <p:cNvSpPr txBox="1">
            <a:spLocks noChangeArrowheads="1"/>
          </p:cNvSpPr>
          <p:nvPr/>
        </p:nvSpPr>
        <p:spPr bwMode="auto">
          <a:xfrm>
            <a:off x="2243446" y="5220237"/>
            <a:ext cx="697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Developing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sporophyte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61"/>
          <p:cNvSpPr txBox="1">
            <a:spLocks noChangeArrowheads="1"/>
          </p:cNvSpPr>
          <p:nvPr/>
        </p:nvSpPr>
        <p:spPr bwMode="auto">
          <a:xfrm>
            <a:off x="3014971" y="4564599"/>
            <a:ext cx="519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Nutritive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tissue</a:t>
            </a:r>
          </a:p>
          <a:p>
            <a:pPr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(3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3278119" y="5534562"/>
            <a:ext cx="1219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Seed (disperses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wind or animals)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70"/>
          <p:cNvSpPr txBox="1">
            <a:spLocks noChangeArrowheads="1"/>
          </p:cNvSpPr>
          <p:nvPr/>
        </p:nvSpPr>
        <p:spPr bwMode="auto">
          <a:xfrm>
            <a:off x="4810434" y="5534562"/>
            <a:ext cx="1612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Fruit (develops from ovary</a:t>
            </a:r>
          </a:p>
          <a:p>
            <a:pPr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wall) containing seed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72"/>
          <p:cNvSpPr txBox="1">
            <a:spLocks noChangeArrowheads="1"/>
          </p:cNvSpPr>
          <p:nvPr/>
        </p:nvSpPr>
        <p:spPr bwMode="auto">
          <a:xfrm>
            <a:off x="7169459" y="4917024"/>
            <a:ext cx="419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Zygote</a:t>
            </a:r>
          </a:p>
          <a:p>
            <a:pPr algn="ctr" eaLnBrk="0" hangingPunct="0"/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</a:t>
            </a:r>
            <a:r>
              <a:rPr lang="en-US" sz="1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5455952" y="1124791"/>
            <a:ext cx="462737" cy="182181"/>
          </a:xfrm>
          <a:custGeom>
            <a:avLst/>
            <a:gdLst>
              <a:gd name="connsiteX0" fmla="*/ 456387 w 462737"/>
              <a:gd name="connsiteY0" fmla="*/ 29794 h 182181"/>
              <a:gd name="connsiteX1" fmla="*/ 6350 w 462737"/>
              <a:gd name="connsiteY1" fmla="*/ 175831 h 1821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2737" h="182181">
                <a:moveTo>
                  <a:pt x="456387" y="29794"/>
                </a:moveTo>
                <a:cubicBezTo>
                  <a:pt x="317639" y="-21424"/>
                  <a:pt x="113258" y="508"/>
                  <a:pt x="6350" y="175831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5424164" y="1270816"/>
            <a:ext cx="70840" cy="92240"/>
          </a:xfrm>
          <a:custGeom>
            <a:avLst/>
            <a:gdLst>
              <a:gd name="connsiteX0" fmla="*/ 34315 w 70840"/>
              <a:gd name="connsiteY0" fmla="*/ 57327 h 92240"/>
              <a:gd name="connsiteX1" fmla="*/ 70840 w 70840"/>
              <a:gd name="connsiteY1" fmla="*/ 28346 h 92240"/>
              <a:gd name="connsiteX2" fmla="*/ 24345 w 70840"/>
              <a:gd name="connsiteY2" fmla="*/ 0 h 92240"/>
              <a:gd name="connsiteX3" fmla="*/ 15316 w 70840"/>
              <a:gd name="connsiteY3" fmla="*/ 45745 h 92240"/>
              <a:gd name="connsiteX4" fmla="*/ 0 w 70840"/>
              <a:gd name="connsiteY4" fmla="*/ 92240 h 92240"/>
              <a:gd name="connsiteX5" fmla="*/ 34315 w 70840"/>
              <a:gd name="connsiteY5" fmla="*/ 57327 h 92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840" h="92240">
                <a:moveTo>
                  <a:pt x="34315" y="57327"/>
                </a:moveTo>
                <a:cubicBezTo>
                  <a:pt x="48209" y="44907"/>
                  <a:pt x="58483" y="37579"/>
                  <a:pt x="70840" y="28346"/>
                </a:cubicBezTo>
                <a:lnTo>
                  <a:pt x="24345" y="0"/>
                </a:lnTo>
                <a:cubicBezTo>
                  <a:pt x="23761" y="5638"/>
                  <a:pt x="20002" y="27711"/>
                  <a:pt x="15316" y="45745"/>
                </a:cubicBezTo>
                <a:cubicBezTo>
                  <a:pt x="10299" y="65062"/>
                  <a:pt x="4648" y="81902"/>
                  <a:pt x="0" y="92240"/>
                </a:cubicBezTo>
                <a:cubicBezTo>
                  <a:pt x="7061" y="83375"/>
                  <a:pt x="19443" y="70637"/>
                  <a:pt x="34315" y="57327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5918321" y="1035016"/>
            <a:ext cx="12700" cy="241300"/>
          </a:xfrm>
          <a:custGeom>
            <a:avLst/>
            <a:gdLst>
              <a:gd name="connsiteX0" fmla="*/ 6350 w 12700"/>
              <a:gd name="connsiteY0" fmla="*/ 234950 h 241300"/>
              <a:gd name="connsiteX1" fmla="*/ 6350 w 12700"/>
              <a:gd name="connsiteY1" fmla="*/ 6350 h 241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700" h="241300">
                <a:moveTo>
                  <a:pt x="6350" y="2349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7548378" y="1565245"/>
            <a:ext cx="367588" cy="191320"/>
          </a:xfrm>
          <a:custGeom>
            <a:avLst/>
            <a:gdLst>
              <a:gd name="connsiteX0" fmla="*/ 361238 w 367588"/>
              <a:gd name="connsiteY0" fmla="*/ 28100 h 191320"/>
              <a:gd name="connsiteX1" fmla="*/ 6350 w 367588"/>
              <a:gd name="connsiteY1" fmla="*/ 184970 h 1913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7588" h="191320">
                <a:moveTo>
                  <a:pt x="361238" y="28100"/>
                </a:moveTo>
                <a:cubicBezTo>
                  <a:pt x="222478" y="-23118"/>
                  <a:pt x="113258" y="9659"/>
                  <a:pt x="6350" y="184970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7516590" y="1720422"/>
            <a:ext cx="70840" cy="92227"/>
          </a:xfrm>
          <a:custGeom>
            <a:avLst/>
            <a:gdLst>
              <a:gd name="connsiteX0" fmla="*/ 34315 w 70840"/>
              <a:gd name="connsiteY0" fmla="*/ 57315 h 92227"/>
              <a:gd name="connsiteX1" fmla="*/ 70840 w 70840"/>
              <a:gd name="connsiteY1" fmla="*/ 28346 h 92227"/>
              <a:gd name="connsiteX2" fmla="*/ 24345 w 70840"/>
              <a:gd name="connsiteY2" fmla="*/ 0 h 92227"/>
              <a:gd name="connsiteX3" fmla="*/ 15316 w 70840"/>
              <a:gd name="connsiteY3" fmla="*/ 45732 h 92227"/>
              <a:gd name="connsiteX4" fmla="*/ 0 w 70840"/>
              <a:gd name="connsiteY4" fmla="*/ 92227 h 92227"/>
              <a:gd name="connsiteX5" fmla="*/ 34315 w 70840"/>
              <a:gd name="connsiteY5" fmla="*/ 57315 h 922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70840" h="92227">
                <a:moveTo>
                  <a:pt x="34315" y="57315"/>
                </a:moveTo>
                <a:cubicBezTo>
                  <a:pt x="48209" y="44894"/>
                  <a:pt x="58483" y="37579"/>
                  <a:pt x="70840" y="28346"/>
                </a:cubicBezTo>
                <a:lnTo>
                  <a:pt x="24345" y="0"/>
                </a:lnTo>
                <a:cubicBezTo>
                  <a:pt x="23761" y="5638"/>
                  <a:pt x="20002" y="27698"/>
                  <a:pt x="15316" y="45732"/>
                </a:cubicBezTo>
                <a:cubicBezTo>
                  <a:pt x="10286" y="65049"/>
                  <a:pt x="4648" y="81902"/>
                  <a:pt x="0" y="92227"/>
                </a:cubicBezTo>
                <a:cubicBezTo>
                  <a:pt x="7048" y="83362"/>
                  <a:pt x="19443" y="70624"/>
                  <a:pt x="34315" y="57315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7915586" y="1191378"/>
            <a:ext cx="25400" cy="889558"/>
          </a:xfrm>
          <a:custGeom>
            <a:avLst/>
            <a:gdLst>
              <a:gd name="connsiteX0" fmla="*/ 6350 w 25400"/>
              <a:gd name="connsiteY0" fmla="*/ 6350 h 889558"/>
              <a:gd name="connsiteX1" fmla="*/ 6350 w 25400"/>
              <a:gd name="connsiteY1" fmla="*/ 883208 h 8895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889558">
                <a:moveTo>
                  <a:pt x="6350" y="6350"/>
                </a:moveTo>
                <a:lnTo>
                  <a:pt x="6350" y="883208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7558259" y="2336279"/>
            <a:ext cx="357708" cy="109642"/>
          </a:xfrm>
          <a:custGeom>
            <a:avLst/>
            <a:gdLst>
              <a:gd name="connsiteX0" fmla="*/ 351358 w 357708"/>
              <a:gd name="connsiteY0" fmla="*/ 103292 h 109642"/>
              <a:gd name="connsiteX1" fmla="*/ 6350 w 357708"/>
              <a:gd name="connsiteY1" fmla="*/ 50739 h 1096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7708" h="109642">
                <a:moveTo>
                  <a:pt x="351358" y="103292"/>
                </a:moveTo>
                <a:cubicBezTo>
                  <a:pt x="301917" y="116411"/>
                  <a:pt x="166077" y="-78317"/>
                  <a:pt x="6350" y="50739"/>
                </a:cubicBez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7507675" y="2354317"/>
            <a:ext cx="88213" cy="78625"/>
          </a:xfrm>
          <a:custGeom>
            <a:avLst/>
            <a:gdLst>
              <a:gd name="connsiteX0" fmla="*/ 44056 w 88213"/>
              <a:gd name="connsiteY0" fmla="*/ 57327 h 78625"/>
              <a:gd name="connsiteX1" fmla="*/ 88213 w 88213"/>
              <a:gd name="connsiteY1" fmla="*/ 42354 h 78625"/>
              <a:gd name="connsiteX2" fmla="*/ 54000 w 88213"/>
              <a:gd name="connsiteY2" fmla="*/ 0 h 78625"/>
              <a:gd name="connsiteX3" fmla="*/ 30086 w 88213"/>
              <a:gd name="connsiteY3" fmla="*/ 40017 h 78625"/>
              <a:gd name="connsiteX4" fmla="*/ 0 w 88213"/>
              <a:gd name="connsiteY4" fmla="*/ 78625 h 78625"/>
              <a:gd name="connsiteX5" fmla="*/ 44056 w 88213"/>
              <a:gd name="connsiteY5" fmla="*/ 57327 h 786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88213" h="78625">
                <a:moveTo>
                  <a:pt x="44056" y="57327"/>
                </a:moveTo>
                <a:cubicBezTo>
                  <a:pt x="61340" y="50304"/>
                  <a:pt x="73469" y="46875"/>
                  <a:pt x="88213" y="42354"/>
                </a:cubicBezTo>
                <a:lnTo>
                  <a:pt x="54000" y="0"/>
                </a:lnTo>
                <a:cubicBezTo>
                  <a:pt x="51536" y="5105"/>
                  <a:pt x="40576" y="24612"/>
                  <a:pt x="30086" y="40017"/>
                </a:cubicBezTo>
                <a:cubicBezTo>
                  <a:pt x="18846" y="56514"/>
                  <a:pt x="7861" y="70472"/>
                  <a:pt x="0" y="78625"/>
                </a:cubicBezTo>
                <a:cubicBezTo>
                  <a:pt x="9613" y="72669"/>
                  <a:pt x="25577" y="64846"/>
                  <a:pt x="44056" y="57327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6665487" y="4867113"/>
            <a:ext cx="482739" cy="143675"/>
          </a:xfrm>
          <a:custGeom>
            <a:avLst/>
            <a:gdLst>
              <a:gd name="connsiteX0" fmla="*/ 12700 w 482739"/>
              <a:gd name="connsiteY0" fmla="*/ 12700 h 143675"/>
              <a:gd name="connsiteX1" fmla="*/ 470039 w 482739"/>
              <a:gd name="connsiteY1" fmla="*/ 130975 h 1436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2739" h="143675">
                <a:moveTo>
                  <a:pt x="12700" y="12700"/>
                </a:moveTo>
                <a:lnTo>
                  <a:pt x="470039" y="130975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6671837" y="4873463"/>
            <a:ext cx="470039" cy="130975"/>
          </a:xfrm>
          <a:custGeom>
            <a:avLst/>
            <a:gdLst>
              <a:gd name="connsiteX0" fmla="*/ 6350 w 470039"/>
              <a:gd name="connsiteY0" fmla="*/ 6350 h 130975"/>
              <a:gd name="connsiteX1" fmla="*/ 463689 w 470039"/>
              <a:gd name="connsiteY1" fmla="*/ 124625 h 1309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0039" h="130975">
                <a:moveTo>
                  <a:pt x="6350" y="6350"/>
                </a:moveTo>
                <a:lnTo>
                  <a:pt x="463689" y="124625"/>
                </a:lnTo>
              </a:path>
            </a:pathLst>
          </a:custGeom>
          <a:ln w="12700">
            <a:solidFill>
              <a:srgbClr val="5A575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2754866" y="2997637"/>
            <a:ext cx="104786" cy="655201"/>
          </a:xfrm>
          <a:prstGeom prst="leftBrace">
            <a:avLst>
              <a:gd name="adj1" fmla="val 37438"/>
              <a:gd name="adj2" fmla="val 2455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859881" y="3409950"/>
            <a:ext cx="271463" cy="311944"/>
          </a:xfrm>
          <a:custGeom>
            <a:avLst/>
            <a:gdLst>
              <a:gd name="connsiteX0" fmla="*/ 0 w 271463"/>
              <a:gd name="connsiteY0" fmla="*/ 311944 h 311944"/>
              <a:gd name="connsiteX1" fmla="*/ 271463 w 271463"/>
              <a:gd name="connsiteY1" fmla="*/ 0 h 31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463" h="311944">
                <a:moveTo>
                  <a:pt x="0" y="311944"/>
                </a:moveTo>
                <a:lnTo>
                  <a:pt x="27146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445669" y="4341019"/>
            <a:ext cx="414337" cy="645319"/>
          </a:xfrm>
          <a:custGeom>
            <a:avLst/>
            <a:gdLst>
              <a:gd name="connsiteX0" fmla="*/ 0 w 414337"/>
              <a:gd name="connsiteY0" fmla="*/ 0 h 645319"/>
              <a:gd name="connsiteX1" fmla="*/ 414337 w 414337"/>
              <a:gd name="connsiteY1" fmla="*/ 645319 h 64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337" h="645319">
                <a:moveTo>
                  <a:pt x="0" y="0"/>
                </a:moveTo>
                <a:lnTo>
                  <a:pt x="414337" y="64531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3488531" y="4714875"/>
            <a:ext cx="223838" cy="357188"/>
          </a:xfrm>
          <a:custGeom>
            <a:avLst/>
            <a:gdLst>
              <a:gd name="connsiteX0" fmla="*/ 0 w 223838"/>
              <a:gd name="connsiteY0" fmla="*/ 0 h 357188"/>
              <a:gd name="connsiteX1" fmla="*/ 223838 w 223838"/>
              <a:gd name="connsiteY1" fmla="*/ 357188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838" h="357188">
                <a:moveTo>
                  <a:pt x="0" y="0"/>
                </a:moveTo>
                <a:lnTo>
                  <a:pt x="223838" y="3571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402931" y="3171825"/>
            <a:ext cx="240507" cy="397669"/>
          </a:xfrm>
          <a:custGeom>
            <a:avLst/>
            <a:gdLst>
              <a:gd name="connsiteX0" fmla="*/ 0 w 240507"/>
              <a:gd name="connsiteY0" fmla="*/ 397669 h 397669"/>
              <a:gd name="connsiteX1" fmla="*/ 240507 w 240507"/>
              <a:gd name="connsiteY1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07" h="397669">
                <a:moveTo>
                  <a:pt x="0" y="397669"/>
                </a:moveTo>
                <a:lnTo>
                  <a:pt x="24050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624513" y="3200400"/>
            <a:ext cx="254793" cy="340519"/>
          </a:xfrm>
          <a:custGeom>
            <a:avLst/>
            <a:gdLst>
              <a:gd name="connsiteX0" fmla="*/ 0 w 254793"/>
              <a:gd name="connsiteY0" fmla="*/ 340519 h 340519"/>
              <a:gd name="connsiteX1" fmla="*/ 254793 w 254793"/>
              <a:gd name="connsiteY1" fmla="*/ 0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793" h="340519">
                <a:moveTo>
                  <a:pt x="0" y="340519"/>
                </a:moveTo>
                <a:lnTo>
                  <a:pt x="25479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7553325" y="3228975"/>
            <a:ext cx="369094" cy="280988"/>
          </a:xfrm>
          <a:custGeom>
            <a:avLst/>
            <a:gdLst>
              <a:gd name="connsiteX0" fmla="*/ 0 w 369094"/>
              <a:gd name="connsiteY0" fmla="*/ 0 h 280988"/>
              <a:gd name="connsiteX1" fmla="*/ 369094 w 369094"/>
              <a:gd name="connsiteY1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9094" h="280988">
                <a:moveTo>
                  <a:pt x="0" y="0"/>
                </a:moveTo>
                <a:lnTo>
                  <a:pt x="369094" y="2809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331744" y="4300538"/>
            <a:ext cx="259556" cy="342900"/>
          </a:xfrm>
          <a:custGeom>
            <a:avLst/>
            <a:gdLst>
              <a:gd name="connsiteX0" fmla="*/ 0 w 259556"/>
              <a:gd name="connsiteY0" fmla="*/ 0 h 342900"/>
              <a:gd name="connsiteX1" fmla="*/ 259556 w 259556"/>
              <a:gd name="connsiteY1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556" h="342900">
                <a:moveTo>
                  <a:pt x="0" y="0"/>
                </a:moveTo>
                <a:lnTo>
                  <a:pt x="259556" y="3429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7920037" y="2202656"/>
            <a:ext cx="0" cy="566738"/>
          </a:xfrm>
          <a:custGeom>
            <a:avLst/>
            <a:gdLst>
              <a:gd name="connsiteX0" fmla="*/ 0 w 9525"/>
              <a:gd name="connsiteY0" fmla="*/ 0 h 566738"/>
              <a:gd name="connsiteX1" fmla="*/ 9525 w 9525"/>
              <a:gd name="connsiteY1" fmla="*/ 566738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566738">
                <a:moveTo>
                  <a:pt x="0" y="0"/>
                </a:moveTo>
                <a:lnTo>
                  <a:pt x="9525" y="566738"/>
                </a:lnTo>
              </a:path>
            </a:pathLst>
          </a:custGeom>
          <a:ln w="12700">
            <a:solidFill>
              <a:srgbClr val="5A5758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574131" y="2116931"/>
            <a:ext cx="211932" cy="7144"/>
          </a:xfrm>
          <a:custGeom>
            <a:avLst/>
            <a:gdLst>
              <a:gd name="connsiteX0" fmla="*/ 0 w 211932"/>
              <a:gd name="connsiteY0" fmla="*/ 0 h 7144"/>
              <a:gd name="connsiteX1" fmla="*/ 211932 w 211932"/>
              <a:gd name="connsiteY1" fmla="*/ 7144 h 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1932" h="7144">
                <a:moveTo>
                  <a:pt x="0" y="0"/>
                </a:moveTo>
                <a:lnTo>
                  <a:pt x="211932" y="714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23" y="2895352"/>
            <a:ext cx="603454" cy="1401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14" y="4973021"/>
            <a:ext cx="664409" cy="32306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92" y="3703223"/>
            <a:ext cx="682696" cy="6400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40" y="3508770"/>
            <a:ext cx="1188622" cy="110328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70" y="1482072"/>
            <a:ext cx="615645" cy="24382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21" y="1413497"/>
            <a:ext cx="603454" cy="1584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78" y="1596362"/>
            <a:ext cx="981375" cy="5059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44" y="2951632"/>
            <a:ext cx="621741" cy="201151"/>
          </a:xfrm>
          <a:prstGeom prst="rect">
            <a:avLst/>
          </a:prstGeom>
        </p:spPr>
      </p:pic>
      <p:sp>
        <p:nvSpPr>
          <p:cNvPr id="62" name="Freeform 61"/>
          <p:cNvSpPr/>
          <p:nvPr/>
        </p:nvSpPr>
        <p:spPr>
          <a:xfrm>
            <a:off x="2845595" y="2931319"/>
            <a:ext cx="221457" cy="157162"/>
          </a:xfrm>
          <a:custGeom>
            <a:avLst/>
            <a:gdLst>
              <a:gd name="connsiteX0" fmla="*/ 0 w 252413"/>
              <a:gd name="connsiteY0" fmla="*/ 0 h 157162"/>
              <a:gd name="connsiteX1" fmla="*/ 64294 w 252413"/>
              <a:gd name="connsiteY1" fmla="*/ 0 h 157162"/>
              <a:gd name="connsiteX2" fmla="*/ 252413 w 252413"/>
              <a:gd name="connsiteY2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413" h="157162">
                <a:moveTo>
                  <a:pt x="0" y="0"/>
                </a:moveTo>
                <a:lnTo>
                  <a:pt x="64294" y="0"/>
                </a:lnTo>
                <a:lnTo>
                  <a:pt x="252413" y="1571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63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Pollination by Insects and Other Animals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After they evolved, stamens and carpels later became enclosed by modified leaves called </a:t>
            </a:r>
            <a:r>
              <a:rPr lang="en-US" altLang="en-US" b="1" smtClean="0"/>
              <a:t>sepals </a:t>
            </a:r>
            <a:r>
              <a:rPr lang="en-US" altLang="en-US" smtClean="0"/>
              <a:t>and </a:t>
            </a:r>
            <a:r>
              <a:rPr lang="en-US" altLang="en-US" b="1" smtClean="0"/>
              <a:t>petals  </a:t>
            </a:r>
          </a:p>
          <a:p>
            <a:pPr lvl="1"/>
            <a:r>
              <a:rPr lang="en-US" altLang="en-US" smtClean="0"/>
              <a:t>The four structures then diversified to produce a fantastic array of sizes, shapes, and colors  </a:t>
            </a:r>
          </a:p>
          <a:p>
            <a:pPr lvl="1"/>
            <a:r>
              <a:rPr lang="en-US" altLang="en-US" smtClean="0"/>
              <a:t>Specialized cells inside flowers also began producing </a:t>
            </a:r>
            <a:br>
              <a:rPr lang="en-US" altLang="en-US" smtClean="0"/>
            </a:br>
            <a:r>
              <a:rPr lang="en-US" altLang="en-US" smtClean="0"/>
              <a:t>a wide range of scents </a:t>
            </a:r>
          </a:p>
          <a:p>
            <a:pPr lvl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0539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4"/>
          <a:stretch>
            <a:fillRect/>
          </a:stretch>
        </p:blipFill>
        <p:spPr>
          <a:xfrm>
            <a:off x="298704" y="1679448"/>
            <a:ext cx="8546592" cy="34991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28.20</a:t>
            </a:r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36804" y="1682750"/>
            <a:ext cx="27719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Carrion flowers: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Smell like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rotting flesh and attract carrion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flies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204367" y="1688481"/>
            <a:ext cx="26688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Hummingbird-pollinated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flowers: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Red, long tubes with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nectar at the base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098066" y="1685161"/>
            <a:ext cx="2583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(c) Bee-pollinated flowers: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Often bright purple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0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Pollination by Insects and Other Animals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400"/>
              </a:spcAft>
            </a:pPr>
            <a:r>
              <a:rPr lang="en-US" altLang="en-US" dirty="0" smtClean="0"/>
              <a:t>Flowers may be adaptations to increase the probability that an animal will perform </a:t>
            </a:r>
            <a:r>
              <a:rPr lang="en-US" altLang="en-US" b="1" dirty="0" smtClean="0"/>
              <a:t>pollination</a:t>
            </a:r>
            <a:endParaRPr lang="en-US" altLang="en-US" dirty="0" smtClean="0"/>
          </a:p>
          <a:p>
            <a:pPr lvl="1">
              <a:spcBef>
                <a:spcPts val="1200"/>
              </a:spcBef>
              <a:spcAft>
                <a:spcPts val="400"/>
              </a:spcAft>
            </a:pPr>
            <a:r>
              <a:rPr lang="en-US" altLang="en-US" dirty="0" smtClean="0"/>
              <a:t>The transfer of pollen from one individual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stamen to another individual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carpel </a:t>
            </a:r>
          </a:p>
          <a:p>
            <a:pPr>
              <a:spcBef>
                <a:spcPts val="1200"/>
              </a:spcBef>
              <a:spcAft>
                <a:spcPts val="400"/>
              </a:spcAft>
            </a:pPr>
            <a:r>
              <a:rPr lang="en-US" altLang="en-US" dirty="0" smtClean="0"/>
              <a:t>Biologists proposed the </a:t>
            </a:r>
            <a:r>
              <a:rPr lang="en-US" altLang="en-US" b="1" dirty="0" smtClean="0"/>
              <a:t>directed-pollination hypothesis</a:t>
            </a:r>
            <a:r>
              <a:rPr lang="en-US" altLang="en-US" dirty="0" smtClean="0"/>
              <a:t>:</a:t>
            </a:r>
          </a:p>
          <a:p>
            <a:pPr lvl="1">
              <a:spcBef>
                <a:spcPts val="1200"/>
              </a:spcBef>
              <a:spcAft>
                <a:spcPts val="400"/>
              </a:spcAft>
            </a:pPr>
            <a:r>
              <a:rPr lang="en-US" altLang="en-US" dirty="0" smtClean="0"/>
              <a:t>Natural selection favored structures that reward an animal for carrying pollen directly from one flower to another</a:t>
            </a:r>
          </a:p>
          <a:p>
            <a:pPr lvl="1">
              <a:spcBef>
                <a:spcPts val="1200"/>
              </a:spcBef>
              <a:spcAft>
                <a:spcPts val="400"/>
              </a:spcAft>
            </a:pPr>
            <a:r>
              <a:rPr lang="en-US" altLang="en-US" dirty="0" smtClean="0"/>
              <a:t>Flowers vary in size, structure, scent, and color in order to attract specific pollinators</a:t>
            </a:r>
          </a:p>
        </p:txBody>
      </p:sp>
    </p:spTree>
    <p:extLst>
      <p:ext uri="{BB962C8B-B14F-4D97-AF65-F5344CB8AC3E}">
        <p14:creationId xmlns:p14="http://schemas.microsoft.com/office/powerpoint/2010/main" val="1167188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Pollination by Insects and Other Animals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Flowers attract pollinators by providing them with food—either protein-rich pollen or </a:t>
            </a:r>
            <a:r>
              <a:rPr lang="en-US" altLang="en-US" b="1" dirty="0" smtClean="0"/>
              <a:t>nectar</a:t>
            </a:r>
            <a:r>
              <a:rPr lang="en-US" altLang="en-US" dirty="0" smtClean="0"/>
              <a:t>, a sugar-rich fluid</a:t>
            </a:r>
          </a:p>
          <a:p>
            <a:r>
              <a:rPr lang="en-US" altLang="en-US" dirty="0" smtClean="0"/>
              <a:t>The relationship between flowering plants and their pollinators is mutually beneficial </a:t>
            </a:r>
          </a:p>
          <a:p>
            <a:pPr lvl="1"/>
            <a:r>
              <a:rPr lang="en-US" altLang="en-US" dirty="0" smtClean="0"/>
              <a:t>The pollinator gets food, and the plant gets fertilized</a:t>
            </a:r>
          </a:p>
          <a:p>
            <a:r>
              <a:rPr lang="en-US" altLang="en-US" dirty="0" smtClean="0"/>
              <a:t>Directed-pollination hypothesis has strong experimental support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8739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139952" y="213360"/>
            <a:ext cx="6864096" cy="64312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28.21-2</a:t>
            </a:r>
            <a:endParaRPr lang="en-US"/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4753891" y="2308015"/>
            <a:ext cx="3095912" cy="95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1. Isolate </a:t>
            </a:r>
            <a:r>
              <a:rPr lang="en-US" sz="1520" b="1" i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AN2</a:t>
            </a:r>
            <a:r>
              <a:rPr lang="en-US" sz="152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 gene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for purple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flower color from a related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species (</a:t>
            </a:r>
            <a:r>
              <a:rPr lang="en-US" sz="152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52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integrifolia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and insert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it into </a:t>
            </a:r>
            <a:r>
              <a:rPr lang="en-US" sz="152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52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axillaris</a:t>
            </a:r>
            <a:r>
              <a:rPr lang="en-US" sz="152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.</a:t>
            </a:r>
            <a:endParaRPr lang="en-US" sz="152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36"/>
          <p:cNvSpPr txBox="1">
            <a:spLocks noChangeArrowheads="1"/>
          </p:cNvSpPr>
          <p:nvPr/>
        </p:nvSpPr>
        <p:spPr bwMode="auto">
          <a:xfrm>
            <a:off x="4753891" y="3806188"/>
            <a:ext cx="2803268" cy="95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2. Grow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wild-type (white) and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genetically altered (purple)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52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axillaris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in controlled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greenhouse conditions.</a:t>
            </a:r>
            <a:endParaRPr lang="en-US" sz="152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4763416" y="5376226"/>
            <a:ext cx="2957541" cy="7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3. Count number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52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of visits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by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hawk moths and bumblebees to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white and purple flowers.</a:t>
            </a:r>
            <a:endParaRPr lang="en-US" sz="152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805769" y="3357418"/>
            <a:ext cx="1737656" cy="46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Genetically altered</a:t>
            </a:r>
          </a:p>
          <a:p>
            <a:pPr algn="ctr" eaLnBrk="0" hangingPunct="0">
              <a:lnSpc>
                <a:spcPts val="1900"/>
              </a:lnSpc>
            </a:pPr>
            <a:r>
              <a:rPr lang="en-US" sz="152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52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axillaris</a:t>
            </a:r>
            <a:endParaRPr lang="en-US" sz="152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1838875" y="3375832"/>
            <a:ext cx="943079" cy="46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Wild-type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52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axillaris</a:t>
            </a:r>
            <a:endParaRPr lang="en-US" sz="152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2017 Pearson Education, Ltd.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250958" y="905428"/>
            <a:ext cx="6426439" cy="46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                     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Hawk moths prefer white petunias while bumblebees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prefer purple, even when the flowers are otherwise identical.</a:t>
            </a:r>
            <a:endParaRPr lang="en-US" sz="152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63658" y="1463834"/>
            <a:ext cx="6517810" cy="46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                                  Neither insect has a clear preference for white-</a:t>
            </a:r>
          </a:p>
          <a:p>
            <a:pPr eaLnBrk="0" hangingPunct="0">
              <a:lnSpc>
                <a:spcPts val="19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or purple-flowered petunias.</a:t>
            </a:r>
            <a:endParaRPr lang="en-US" sz="152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008033" y="269390"/>
            <a:ext cx="48234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00"/>
              </a:lnSpc>
            </a:pPr>
            <a:r>
              <a:rPr lang="en-US" sz="21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Does flower color influence pollinator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258109" y="548464"/>
            <a:ext cx="153888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00"/>
              </a:lnSpc>
            </a:pPr>
            <a:r>
              <a:rPr lang="en-US" sz="21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preference?</a:t>
            </a:r>
            <a:endParaRPr lang="en-US" sz="21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Do Biologists Study Green Plants?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Biologists also study plants that cause problems for humans:</a:t>
            </a:r>
          </a:p>
          <a:p>
            <a:pPr lvl="1"/>
            <a:r>
              <a:rPr lang="en-US" altLang="en-US" smtClean="0"/>
              <a:t>Weeds that decrease crop productivity</a:t>
            </a:r>
          </a:p>
          <a:p>
            <a:pPr lvl="1"/>
            <a:r>
              <a:rPr lang="en-US" altLang="en-US" smtClean="0"/>
              <a:t>Newly introduced species that invade and then degrade natural areas</a:t>
            </a:r>
          </a:p>
        </p:txBody>
      </p:sp>
    </p:spTree>
    <p:extLst>
      <p:ext uri="{BB962C8B-B14F-4D97-AF65-F5344CB8AC3E}">
        <p14:creationId xmlns:p14="http://schemas.microsoft.com/office/powerpoint/2010/main" val="794152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542544" y="213360"/>
            <a:ext cx="8058912" cy="64312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28.21-4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1290" y="2171700"/>
            <a:ext cx="2878993" cy="72250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Hawk moths visited white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flowers 4 times more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404040"/>
                </a:solidFill>
                <a:latin typeface="Arial"/>
                <a:ea typeface="ＭＳ Ｐゴシック" charset="0"/>
              </a:rPr>
              <a:t>frequently than purple flowers</a:t>
            </a:r>
            <a:endParaRPr lang="en-US" sz="1565" b="1" dirty="0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4965" y="2171700"/>
            <a:ext cx="2779607" cy="72250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Bumblebees visited purple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flowers 7 times more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smtClean="0">
                <a:solidFill>
                  <a:srgbClr val="404040"/>
                </a:solidFill>
                <a:latin typeface="Arial"/>
                <a:ea typeface="ＭＳ Ｐゴシック" charset="0"/>
              </a:rPr>
              <a:t>frequently than white flowers</a:t>
            </a:r>
            <a:endParaRPr lang="en-US" sz="1565" b="1">
              <a:solidFill>
                <a:srgbClr val="40404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2903" y="5278438"/>
            <a:ext cx="891078" cy="2408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6375" y="5245418"/>
            <a:ext cx="1074012" cy="4816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Genetically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altered</a:t>
            </a:r>
            <a:endParaRPr lang="en-US" sz="1565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790" y="5994400"/>
            <a:ext cx="7357783" cy="55027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8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                       Petunia flower preference among bumblebees and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8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hawk moths is significantly influenced by flower color.</a:t>
            </a:r>
            <a:endParaRPr lang="en-US" sz="1788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532" y="5288598"/>
            <a:ext cx="891078" cy="2408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5578" y="5278438"/>
            <a:ext cx="1074012" cy="4816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Genetically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altered</a:t>
            </a:r>
            <a:endParaRPr lang="en-US" sz="1565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782" y="3097412"/>
            <a:ext cx="483209" cy="270958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7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Number of visits per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7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</a:t>
            </a:r>
            <a:r>
              <a:rPr lang="en-US" sz="157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lower per period (5 min)</a:t>
            </a:r>
            <a:endParaRPr lang="en-US" sz="157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38645" y="3102475"/>
            <a:ext cx="483209" cy="265848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7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Number of visits per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7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</a:t>
            </a:r>
            <a:r>
              <a:rPr lang="en-US" sz="157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lower per period (2 </a:t>
            </a:r>
            <a:r>
              <a:rPr lang="en-US" sz="1570" b="1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hrs</a:t>
            </a:r>
            <a:r>
              <a:rPr lang="en-US" sz="157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)</a:t>
            </a:r>
            <a:endParaRPr lang="en-US" sz="1570" b="1" dirty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05887" y="2952175"/>
            <a:ext cx="2885343" cy="799071"/>
            <a:chOff x="3170538" y="4976992"/>
            <a:chExt cx="1261872" cy="364484"/>
          </a:xfrm>
        </p:grpSpPr>
        <p:sp>
          <p:nvSpPr>
            <p:cNvPr id="25" name="Freeform 24"/>
            <p:cNvSpPr/>
            <p:nvPr/>
          </p:nvSpPr>
          <p:spPr>
            <a:xfrm>
              <a:off x="3494300" y="4981073"/>
              <a:ext cx="228981" cy="284441"/>
            </a:xfrm>
            <a:custGeom>
              <a:avLst/>
              <a:gdLst>
                <a:gd name="connsiteX0" fmla="*/ 222630 w 228981"/>
                <a:gd name="connsiteY0" fmla="*/ 6350 h 284441"/>
                <a:gd name="connsiteX1" fmla="*/ 6350 w 228981"/>
                <a:gd name="connsiteY1" fmla="*/ 278091 h 28444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28981" h="284441">
                  <a:moveTo>
                    <a:pt x="222630" y="6350"/>
                  </a:moveTo>
                  <a:cubicBezTo>
                    <a:pt x="222630" y="6350"/>
                    <a:pt x="31902" y="54241"/>
                    <a:pt x="6350" y="278091"/>
                  </a:cubicBezTo>
                </a:path>
              </a:pathLst>
            </a:custGeom>
            <a:ln w="12700">
              <a:solidFill>
                <a:srgbClr val="5A5758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/>
            <p:cNvSpPr/>
            <p:nvPr/>
          </p:nvSpPr>
          <p:spPr>
            <a:xfrm>
              <a:off x="3170538" y="4976992"/>
              <a:ext cx="1261872" cy="12711"/>
            </a:xfrm>
            <a:custGeom>
              <a:avLst/>
              <a:gdLst>
                <a:gd name="connsiteX0" fmla="*/ 6350 w 1160169"/>
                <a:gd name="connsiteY0" fmla="*/ 6361 h 12711"/>
                <a:gd name="connsiteX1" fmla="*/ 1153819 w 1160169"/>
                <a:gd name="connsiteY1" fmla="*/ 6350 h 1271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160169" h="12711">
                  <a:moveTo>
                    <a:pt x="6350" y="6361"/>
                  </a:moveTo>
                  <a:lnTo>
                    <a:pt x="1153819" y="6350"/>
                  </a:lnTo>
                </a:path>
              </a:pathLst>
            </a:custGeom>
            <a:ln w="12700">
              <a:solidFill>
                <a:srgbClr val="5A5758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7" name="Freeform 3"/>
            <p:cNvSpPr/>
            <p:nvPr/>
          </p:nvSpPr>
          <p:spPr>
            <a:xfrm>
              <a:off x="3478894" y="5267141"/>
              <a:ext cx="43510" cy="74335"/>
            </a:xfrm>
            <a:custGeom>
              <a:avLst/>
              <a:gdLst>
                <a:gd name="connsiteX0" fmla="*/ 28575 w 43510"/>
                <a:gd name="connsiteY0" fmla="*/ 36779 h 74335"/>
                <a:gd name="connsiteX1" fmla="*/ 43510 w 43510"/>
                <a:gd name="connsiteY1" fmla="*/ 2590 h 74335"/>
                <a:gd name="connsiteX2" fmla="*/ 0 w 43510"/>
                <a:gd name="connsiteY2" fmla="*/ 0 h 74335"/>
                <a:gd name="connsiteX3" fmla="*/ 10795 w 43510"/>
                <a:gd name="connsiteY3" fmla="*/ 35712 h 74335"/>
                <a:gd name="connsiteX4" fmla="*/ 17399 w 43510"/>
                <a:gd name="connsiteY4" fmla="*/ 74335 h 74335"/>
                <a:gd name="connsiteX5" fmla="*/ 28575 w 43510"/>
                <a:gd name="connsiteY5" fmla="*/ 36779 h 7433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</a:cxnLst>
              <a:rect l="l" t="t" r="r" b="b"/>
              <a:pathLst>
                <a:path w="43510" h="74335">
                  <a:moveTo>
                    <a:pt x="28575" y="36779"/>
                  </a:moveTo>
                  <a:cubicBezTo>
                    <a:pt x="33718" y="22783"/>
                    <a:pt x="38227" y="13728"/>
                    <a:pt x="43510" y="2590"/>
                  </a:cubicBezTo>
                  <a:lnTo>
                    <a:pt x="0" y="0"/>
                  </a:lnTo>
                  <a:cubicBezTo>
                    <a:pt x="1689" y="4203"/>
                    <a:pt x="7315" y="21209"/>
                    <a:pt x="10795" y="35712"/>
                  </a:cubicBezTo>
                  <a:cubicBezTo>
                    <a:pt x="14465" y="51282"/>
                    <a:pt x="16827" y="65290"/>
                    <a:pt x="17399" y="74335"/>
                  </a:cubicBezTo>
                  <a:cubicBezTo>
                    <a:pt x="19050" y="65430"/>
                    <a:pt x="23050" y="51777"/>
                    <a:pt x="28575" y="36779"/>
                  </a:cubicBezTo>
                </a:path>
              </a:pathLst>
            </a:custGeom>
            <a:solidFill>
              <a:srgbClr val="5A5758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09352" y="2954953"/>
            <a:ext cx="2756747" cy="996711"/>
            <a:chOff x="5409352" y="2954953"/>
            <a:chExt cx="2756747" cy="996711"/>
          </a:xfrm>
        </p:grpSpPr>
        <p:sp>
          <p:nvSpPr>
            <p:cNvPr id="29" name="Freeform 3"/>
            <p:cNvSpPr/>
            <p:nvPr/>
          </p:nvSpPr>
          <p:spPr>
            <a:xfrm>
              <a:off x="5818911" y="2968201"/>
              <a:ext cx="727303" cy="983463"/>
            </a:xfrm>
            <a:custGeom>
              <a:avLst/>
              <a:gdLst>
                <a:gd name="connsiteX0" fmla="*/ 6350 w 325678"/>
                <a:gd name="connsiteY0" fmla="*/ 6350 h 424112"/>
                <a:gd name="connsiteX1" fmla="*/ 274434 w 325678"/>
                <a:gd name="connsiteY1" fmla="*/ 311645 h 424112"/>
                <a:gd name="connsiteX2" fmla="*/ 279145 w 325678"/>
                <a:gd name="connsiteY2" fmla="*/ 322135 h 424112"/>
                <a:gd name="connsiteX3" fmla="*/ 319328 w 325678"/>
                <a:gd name="connsiteY3" fmla="*/ 417762 h 4241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325678" h="424112">
                  <a:moveTo>
                    <a:pt x="6350" y="6350"/>
                  </a:moveTo>
                  <a:cubicBezTo>
                    <a:pt x="6350" y="6350"/>
                    <a:pt x="168567" y="80035"/>
                    <a:pt x="274434" y="311645"/>
                  </a:cubicBezTo>
                  <a:cubicBezTo>
                    <a:pt x="275996" y="315112"/>
                    <a:pt x="277583" y="318592"/>
                    <a:pt x="279145" y="322135"/>
                  </a:cubicBezTo>
                  <a:cubicBezTo>
                    <a:pt x="312559" y="397993"/>
                    <a:pt x="319328" y="417762"/>
                    <a:pt x="319328" y="417762"/>
                  </a:cubicBezTo>
                </a:path>
              </a:pathLst>
            </a:custGeom>
            <a:ln w="12700">
              <a:solidFill>
                <a:srgbClr val="5A5758">
                  <a:alpha val="10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0" name="Freeform 3"/>
            <p:cNvSpPr/>
            <p:nvPr/>
          </p:nvSpPr>
          <p:spPr>
            <a:xfrm>
              <a:off x="5409352" y="2954953"/>
              <a:ext cx="2756747" cy="29475"/>
            </a:xfrm>
            <a:custGeom>
              <a:avLst/>
              <a:gdLst>
                <a:gd name="connsiteX0" fmla="*/ 6350 w 1116060"/>
                <a:gd name="connsiteY0" fmla="*/ 6350 h 12711"/>
                <a:gd name="connsiteX1" fmla="*/ 1109710 w 1116060"/>
                <a:gd name="connsiteY1" fmla="*/ 6361 h 1271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116060" h="12711">
                  <a:moveTo>
                    <a:pt x="6350" y="6350"/>
                  </a:moveTo>
                  <a:lnTo>
                    <a:pt x="1109710" y="6361"/>
                  </a:lnTo>
                </a:path>
              </a:pathLst>
            </a:custGeom>
            <a:ln w="12700">
              <a:solidFill>
                <a:srgbClr val="5A5758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1" name="Freeform 3"/>
          <p:cNvSpPr/>
          <p:nvPr/>
        </p:nvSpPr>
        <p:spPr>
          <a:xfrm rot="19980000">
            <a:off x="6508265" y="3901151"/>
            <a:ext cx="97166" cy="172374"/>
          </a:xfrm>
          <a:custGeom>
            <a:avLst/>
            <a:gdLst>
              <a:gd name="connsiteX0" fmla="*/ 28575 w 43510"/>
              <a:gd name="connsiteY0" fmla="*/ 36779 h 74335"/>
              <a:gd name="connsiteX1" fmla="*/ 43510 w 43510"/>
              <a:gd name="connsiteY1" fmla="*/ 2590 h 74335"/>
              <a:gd name="connsiteX2" fmla="*/ 0 w 43510"/>
              <a:gd name="connsiteY2" fmla="*/ 0 h 74335"/>
              <a:gd name="connsiteX3" fmla="*/ 10795 w 43510"/>
              <a:gd name="connsiteY3" fmla="*/ 35712 h 74335"/>
              <a:gd name="connsiteX4" fmla="*/ 17399 w 43510"/>
              <a:gd name="connsiteY4" fmla="*/ 74335 h 74335"/>
              <a:gd name="connsiteX5" fmla="*/ 28575 w 43510"/>
              <a:gd name="connsiteY5" fmla="*/ 36779 h 74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43510" h="74335">
                <a:moveTo>
                  <a:pt x="28575" y="36779"/>
                </a:moveTo>
                <a:cubicBezTo>
                  <a:pt x="33718" y="22783"/>
                  <a:pt x="38227" y="13728"/>
                  <a:pt x="43510" y="2590"/>
                </a:cubicBezTo>
                <a:lnTo>
                  <a:pt x="0" y="0"/>
                </a:lnTo>
                <a:cubicBezTo>
                  <a:pt x="1689" y="4203"/>
                  <a:pt x="7315" y="21209"/>
                  <a:pt x="10795" y="35712"/>
                </a:cubicBezTo>
                <a:cubicBezTo>
                  <a:pt x="14465" y="51282"/>
                  <a:pt x="16827" y="65290"/>
                  <a:pt x="17399" y="74335"/>
                </a:cubicBezTo>
                <a:cubicBezTo>
                  <a:pt x="19050" y="65430"/>
                  <a:pt x="23050" y="51777"/>
                  <a:pt x="28575" y="36779"/>
                </a:cubicBezTo>
              </a:path>
            </a:pathLst>
          </a:custGeom>
          <a:solidFill>
            <a:srgbClr val="5A575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2017 Pearson Education, Ltd.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4690" y="333005"/>
            <a:ext cx="7514173" cy="73096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8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                     Hawk moths will visit white-flowered </a:t>
            </a:r>
            <a:r>
              <a:rPr lang="en-US" sz="1788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788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axillaris</a:t>
            </a:r>
            <a:r>
              <a:rPr lang="en-US" sz="1788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88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more</a:t>
            </a:r>
          </a:p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8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frequently, while bumblebees will visit purple-flowered </a:t>
            </a:r>
            <a:r>
              <a:rPr lang="en-US" sz="1788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P. </a:t>
            </a:r>
            <a:r>
              <a:rPr lang="en-US" sz="1788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axillaris</a:t>
            </a:r>
            <a:endParaRPr lang="en-US" sz="1788" b="1" i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8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more frequently.</a:t>
            </a:r>
            <a:endParaRPr lang="en-US" sz="1788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8817" y="1138029"/>
            <a:ext cx="7832272" cy="4873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2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                                       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2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Both insects will visit white and</a:t>
            </a:r>
          </a:p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2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purple </a:t>
            </a:r>
            <a:r>
              <a:rPr lang="en-US" sz="1725" b="1" spc="5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flowers</a:t>
            </a:r>
            <a:r>
              <a:rPr lang="en-US" sz="1725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25" b="1" spc="5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equally.</a:t>
            </a:r>
            <a:endParaRPr lang="en-US" sz="1725" b="1" spc="5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Pollination by Insects and Other Animals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spectacular diversity of angiosperms resulted from </a:t>
            </a:r>
            <a:r>
              <a:rPr lang="en-US" altLang="en-US" b="1" dirty="0" smtClean="0"/>
              <a:t>coevolution</a:t>
            </a:r>
            <a:r>
              <a:rPr lang="en-US" altLang="en-US" dirty="0" smtClean="0"/>
              <a:t> with animal pollinators</a:t>
            </a:r>
          </a:p>
          <a:p>
            <a:pPr lvl="1"/>
            <a:r>
              <a:rPr lang="en-US" altLang="en-US" dirty="0" smtClean="0"/>
              <a:t>Evolutionary changes in angiosperms and corresponding changes in their pollinators were highly dependent on each other</a:t>
            </a:r>
          </a:p>
          <a:p>
            <a:pPr lvl="1"/>
            <a:r>
              <a:rPr lang="en-US" altLang="en-US" dirty="0" smtClean="0"/>
              <a:t>Many animals and the flowering plants they pollinate depend on each other for their survival</a:t>
            </a:r>
          </a:p>
        </p:txBody>
      </p:sp>
    </p:spTree>
    <p:extLst>
      <p:ext uri="{BB962C8B-B14F-4D97-AF65-F5344CB8AC3E}">
        <p14:creationId xmlns:p14="http://schemas.microsoft.com/office/powerpoint/2010/main" val="416269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Fruits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</a:t>
            </a:r>
            <a:r>
              <a:rPr lang="en-US" altLang="en-US" b="1" smtClean="0"/>
              <a:t>fruit</a:t>
            </a:r>
            <a:r>
              <a:rPr lang="en-US" altLang="en-US" smtClean="0"/>
              <a:t> is a structure that is derived from the ovary and encloses one or more seeds</a:t>
            </a:r>
          </a:p>
          <a:p>
            <a:r>
              <a:rPr lang="en-US" altLang="en-US" smtClean="0"/>
              <a:t>Tissues derived from the ovary are often nutritious and brightly colored</a:t>
            </a:r>
          </a:p>
          <a:p>
            <a:r>
              <a:rPr lang="en-US" altLang="en-US" smtClean="0"/>
              <a:t>While the evolution of flowers made efficient pollination possible, the evolution of fruit made efficient seed dispersal possible</a:t>
            </a:r>
          </a:p>
        </p:txBody>
      </p:sp>
    </p:spTree>
    <p:extLst>
      <p:ext uri="{BB962C8B-B14F-4D97-AF65-F5344CB8AC3E}">
        <p14:creationId xmlns:p14="http://schemas.microsoft.com/office/powerpoint/2010/main" val="2156241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295144" y="213360"/>
            <a:ext cx="4553712" cy="64312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28.22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83881" y="1671637"/>
            <a:ext cx="447675" cy="152400"/>
          </a:xfrm>
          <a:prstGeom prst="rect">
            <a:avLst/>
          </a:prstGeom>
          <a:solidFill>
            <a:schemeClr val="bg1">
              <a:alpha val="37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1488" y="628651"/>
            <a:ext cx="554831" cy="371475"/>
          </a:xfrm>
          <a:prstGeom prst="rect">
            <a:avLst/>
          </a:prstGeom>
          <a:solidFill>
            <a:schemeClr val="bg1">
              <a:alpha val="37000"/>
            </a:schemeClr>
          </a:solidFill>
          <a:ln w="127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329653" y="205582"/>
            <a:ext cx="46054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(a)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Fruits are derived from ovaries and contain seeds.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312441" y="626270"/>
            <a:ext cx="500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Wall of</a:t>
            </a:r>
          </a:p>
          <a:p>
            <a:pPr eaLnBrk="0" hangingPunct="0"/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ovary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29916" y="1651795"/>
            <a:ext cx="3670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Seed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337591" y="3201195"/>
            <a:ext cx="35185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(b)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Many fruits are dispersed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by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animals.</a:t>
            </a:r>
          </a:p>
        </p:txBody>
      </p:sp>
      <p:sp>
        <p:nvSpPr>
          <p:cNvPr id="3" name="Freeform 2"/>
          <p:cNvSpPr/>
          <p:nvPr/>
        </p:nvSpPr>
        <p:spPr>
          <a:xfrm>
            <a:off x="4572000" y="997744"/>
            <a:ext cx="0" cy="340519"/>
          </a:xfrm>
          <a:custGeom>
            <a:avLst/>
            <a:gdLst>
              <a:gd name="connsiteX0" fmla="*/ 0 w 0"/>
              <a:gd name="connsiteY0" fmla="*/ 0 h 340519"/>
              <a:gd name="connsiteX1" fmla="*/ 0 w 0"/>
              <a:gd name="connsiteY1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40519">
                <a:moveTo>
                  <a:pt x="0" y="0"/>
                </a:moveTo>
                <a:lnTo>
                  <a:pt x="0" y="34051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Angiosperm Radiation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An </a:t>
            </a:r>
            <a:r>
              <a:rPr lang="en-US" altLang="en-US" b="1" smtClean="0"/>
              <a:t>adaptive radiation </a:t>
            </a:r>
            <a:r>
              <a:rPr lang="en-US" altLang="en-US" smtClean="0"/>
              <a:t>occurs when a single lineage produces a large number of descendant species that are adapted to a wide variety of habitats</a:t>
            </a:r>
          </a:p>
          <a:p>
            <a:pPr lvl="1"/>
            <a:r>
              <a:rPr lang="en-US" altLang="en-US" smtClean="0"/>
              <a:t>Angiosperms represent one of the great adaptive radiations in the history of life</a:t>
            </a:r>
          </a:p>
        </p:txBody>
      </p:sp>
    </p:spTree>
    <p:extLst>
      <p:ext uri="{BB962C8B-B14F-4D97-AF65-F5344CB8AC3E}">
        <p14:creationId xmlns:p14="http://schemas.microsoft.com/office/powerpoint/2010/main" val="1554665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Angiosperm Radiation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diversification of angiosperms is associated with three key adaptations: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Water-conducting vessels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Flowers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altLang="en-US" dirty="0" smtClean="0"/>
              <a:t>Fruits</a:t>
            </a:r>
          </a:p>
          <a:p>
            <a:r>
              <a:rPr lang="en-US" altLang="en-US" dirty="0" smtClean="0"/>
              <a:t>These adaptations allow angiosperms to transport water, pollen, and seeds efficiently</a:t>
            </a:r>
          </a:p>
        </p:txBody>
      </p:sp>
    </p:spTree>
    <p:extLst>
      <p:ext uri="{BB962C8B-B14F-4D97-AF65-F5344CB8AC3E}">
        <p14:creationId xmlns:p14="http://schemas.microsoft.com/office/powerpoint/2010/main" val="1457916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Angiosperm Radiation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 smtClean="0"/>
              <a:t>On the basis of morphological traits, angiosperms have traditionally been divided into two major groups: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 smtClean="0"/>
              <a:t>​</a:t>
            </a:r>
            <a:r>
              <a:rPr lang="en-US" altLang="en-US" b="1" dirty="0" smtClean="0"/>
              <a:t>Monocotyledons </a:t>
            </a:r>
            <a:r>
              <a:rPr lang="en-US" altLang="en-US" dirty="0" smtClean="0"/>
              <a:t>(</a:t>
            </a:r>
            <a:r>
              <a:rPr lang="en-US" altLang="en-US" b="1" dirty="0" smtClean="0"/>
              <a:t>monocots</a:t>
            </a:r>
            <a:r>
              <a:rPr lang="en-US" altLang="en-US" dirty="0" smtClean="0"/>
              <a:t>) </a:t>
            </a:r>
          </a:p>
          <a:p>
            <a:pPr marL="946150" lvl="1" indent="-514350">
              <a:buFont typeface="+mj-lt"/>
              <a:buAutoNum type="arabicPeriod"/>
            </a:pPr>
            <a:r>
              <a:rPr lang="en-US" dirty="0" smtClean="0"/>
              <a:t>​</a:t>
            </a:r>
            <a:r>
              <a:rPr lang="en-US" altLang="en-US" b="1" dirty="0" err="1" smtClean="0"/>
              <a:t>Dicotyledons</a:t>
            </a:r>
            <a:r>
              <a:rPr lang="en-US" altLang="en-US" dirty="0" smtClean="0"/>
              <a:t> (</a:t>
            </a:r>
            <a:r>
              <a:rPr lang="en-US" altLang="en-US" b="1" dirty="0" smtClean="0"/>
              <a:t>dicots</a:t>
            </a:r>
            <a:r>
              <a:rPr lang="en-US" altLang="en-US" dirty="0" smtClean="0"/>
              <a:t>)</a:t>
            </a:r>
          </a:p>
          <a:p>
            <a:r>
              <a:rPr lang="en-US" altLang="en-US" sz="2600" dirty="0" smtClean="0"/>
              <a:t>The groups are divided based on differences in their </a:t>
            </a:r>
            <a:r>
              <a:rPr lang="en-US" altLang="en-US" sz="2600" b="1" dirty="0" smtClean="0"/>
              <a:t>cotyledons</a:t>
            </a:r>
            <a:r>
              <a:rPr lang="en-US" altLang="en-US" sz="2600" dirty="0" smtClean="0"/>
              <a:t>, or first leaves</a:t>
            </a:r>
          </a:p>
          <a:p>
            <a:pPr lvl="1"/>
            <a:r>
              <a:rPr lang="en-US" altLang="en-US" sz="2400" dirty="0" smtClean="0"/>
              <a:t>Cotyledons store nutrients and provide them to the embryo</a:t>
            </a:r>
          </a:p>
          <a:p>
            <a:pPr lvl="2"/>
            <a:r>
              <a:rPr lang="en-US" altLang="en-US" sz="2200" dirty="0" smtClean="0"/>
              <a:t>Monocots have one cotyledon</a:t>
            </a:r>
          </a:p>
          <a:p>
            <a:pPr lvl="2"/>
            <a:r>
              <a:rPr lang="en-US" altLang="en-US" sz="2200" dirty="0" smtClean="0"/>
              <a:t>Dicots have two cotyledons</a:t>
            </a:r>
          </a:p>
        </p:txBody>
      </p:sp>
    </p:spTree>
    <p:extLst>
      <p:ext uri="{BB962C8B-B14F-4D97-AF65-F5344CB8AC3E}">
        <p14:creationId xmlns:p14="http://schemas.microsoft.com/office/powerpoint/2010/main" val="81228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"/>
          <a:stretch>
            <a:fillRect/>
          </a:stretch>
        </p:blipFill>
        <p:spPr>
          <a:xfrm>
            <a:off x="298704" y="880872"/>
            <a:ext cx="8546592" cy="50962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28.24</a:t>
            </a:r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51761" y="888355"/>
            <a:ext cx="9425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Cotyledons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917123" y="888355"/>
            <a:ext cx="13046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Vascular </a:t>
            </a:r>
            <a:r>
              <a:rPr lang="en-US" sz="1200" b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tissue</a:t>
            </a:r>
            <a:endParaRPr lang="en-US" sz="1200" b="1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523798" y="888355"/>
            <a:ext cx="4634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Veins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14523" y="888355"/>
            <a:ext cx="6690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Flowers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209" y="1497005"/>
            <a:ext cx="184666" cy="996298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MONOCOTS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804286" y="1715443"/>
            <a:ext cx="62677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Cotyledon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07323" y="3120380"/>
            <a:ext cx="8880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One cotyledon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(corn embryo)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755198" y="3120380"/>
            <a:ext cx="15372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Vascular tissue scattered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throughout stem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903201" y="3120380"/>
            <a:ext cx="1689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Parallel veins in leaves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(bundles of vascular tissue)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130348" y="3120380"/>
            <a:ext cx="13833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Petals in multiples of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209" y="4203764"/>
            <a:ext cx="184666" cy="64524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Arial Black" pitchFamily="34" charset="0"/>
                <a:ea typeface="ＭＳ Ｐゴシック" charset="0"/>
              </a:rPr>
              <a:t>DICOTS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1804286" y="4230043"/>
            <a:ext cx="6973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Cotyledons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587672" y="5644505"/>
            <a:ext cx="10884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Two cotyledons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(mustard embryo)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696461" y="5644505"/>
            <a:ext cx="15789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Vascular tissue in circular</a:t>
            </a:r>
          </a:p>
          <a:p>
            <a:pPr algn="ctr" eaLnBrk="0" hangingPunct="0"/>
            <a:r>
              <a:rPr lang="en-US" sz="1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arrangement in stem</a:t>
            </a:r>
            <a:endParaRPr lang="en-US" sz="1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968173" y="5644505"/>
            <a:ext cx="156613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Branching veins in leaves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6985886" y="5644505"/>
            <a:ext cx="165269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Petals in multiples of 4 or 5</a:t>
            </a:r>
          </a:p>
        </p:txBody>
      </p:sp>
      <p:sp>
        <p:nvSpPr>
          <p:cNvPr id="23" name="Freeform 22"/>
          <p:cNvSpPr/>
          <p:nvPr/>
        </p:nvSpPr>
        <p:spPr>
          <a:xfrm>
            <a:off x="1247775" y="4214813"/>
            <a:ext cx="490538" cy="104775"/>
          </a:xfrm>
          <a:custGeom>
            <a:avLst/>
            <a:gdLst>
              <a:gd name="connsiteX0" fmla="*/ 0 w 490538"/>
              <a:gd name="connsiteY0" fmla="*/ 104775 h 104775"/>
              <a:gd name="connsiteX1" fmla="*/ 490538 w 490538"/>
              <a:gd name="connsiteY1" fmla="*/ 104775 h 104775"/>
              <a:gd name="connsiteX2" fmla="*/ 171450 w 490538"/>
              <a:gd name="connsiteY2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538" h="104775">
                <a:moveTo>
                  <a:pt x="0" y="104775"/>
                </a:moveTo>
                <a:lnTo>
                  <a:pt x="490538" y="104775"/>
                </a:lnTo>
                <a:lnTo>
                  <a:pt x="1714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561149" y="1796414"/>
            <a:ext cx="190500" cy="0"/>
          </a:xfrm>
          <a:custGeom>
            <a:avLst/>
            <a:gdLst>
              <a:gd name="connsiteX0" fmla="*/ 0 w 190500"/>
              <a:gd name="connsiteY0" fmla="*/ 0 h 0"/>
              <a:gd name="connsiteX1" fmla="*/ 190500 w 190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251586" y="4213290"/>
            <a:ext cx="490538" cy="104775"/>
          </a:xfrm>
          <a:custGeom>
            <a:avLst/>
            <a:gdLst>
              <a:gd name="connsiteX0" fmla="*/ 0 w 490538"/>
              <a:gd name="connsiteY0" fmla="*/ 104775 h 104775"/>
              <a:gd name="connsiteX1" fmla="*/ 490538 w 490538"/>
              <a:gd name="connsiteY1" fmla="*/ 104775 h 104775"/>
              <a:gd name="connsiteX2" fmla="*/ 171450 w 490538"/>
              <a:gd name="connsiteY2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538" h="104775">
                <a:moveTo>
                  <a:pt x="0" y="104775"/>
                </a:moveTo>
                <a:lnTo>
                  <a:pt x="490538" y="104775"/>
                </a:lnTo>
                <a:lnTo>
                  <a:pt x="171450" y="0"/>
                </a:lnTo>
              </a:path>
            </a:pathLst>
          </a:custGeom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564960" y="1794891"/>
            <a:ext cx="190500" cy="0"/>
          </a:xfrm>
          <a:custGeom>
            <a:avLst/>
            <a:gdLst>
              <a:gd name="connsiteX0" fmla="*/ 0 w 190500"/>
              <a:gd name="connsiteY0" fmla="*/ 0 h 0"/>
              <a:gd name="connsiteX1" fmla="*/ 190500 w 190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0BD2E4-C7A9-44AA-88DF-67DC8B053295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78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7171" name="Picture 6" descr="rav32223_3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179513"/>
            <a:ext cx="849153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12888" y="1011238"/>
            <a:ext cx="60960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33" tIns="51417" rIns="102833" bIns="51417">
            <a:spAutoFit/>
          </a:bodyPr>
          <a:lstStyle>
            <a:lvl1pPr defTabSz="1028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287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287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287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287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>
                <a:solidFill>
                  <a:srgbClr val="000000"/>
                </a:solidFill>
                <a:cs typeface="+mn-cs"/>
              </a:rPr>
              <a:t>Copyright </a:t>
            </a:r>
            <a:r>
              <a:rPr lang="en-US" altLang="en-US" sz="800">
                <a:solidFill>
                  <a:srgbClr val="000000"/>
                </a:solidFill>
                <a:cs typeface="Times New Roman" pitchFamily="18" charset="0"/>
              </a:rPr>
              <a:t>© </a:t>
            </a:r>
            <a:r>
              <a:rPr lang="en-US" altLang="en-US" sz="800">
                <a:solidFill>
                  <a:srgbClr val="000000"/>
                </a:solidFill>
                <a:cs typeface="+mn-cs"/>
              </a:rPr>
              <a:t>The McGraw-Hill Companies, Inc. Permission required for reproduction or display.</a:t>
            </a:r>
          </a:p>
        </p:txBody>
      </p:sp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1209675" y="5478463"/>
            <a:ext cx="7810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Ancestral alga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74" name="Rectangle 14"/>
          <p:cNvSpPr>
            <a:spLocks noChangeArrowheads="1"/>
          </p:cNvSpPr>
          <p:nvPr/>
        </p:nvSpPr>
        <p:spPr bwMode="auto">
          <a:xfrm>
            <a:off x="1179513" y="2235200"/>
            <a:ext cx="736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Chlorophytes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75" name="Rectangle 15"/>
          <p:cNvSpPr>
            <a:spLocks noChangeArrowheads="1"/>
          </p:cNvSpPr>
          <p:nvPr/>
        </p:nvSpPr>
        <p:spPr bwMode="auto">
          <a:xfrm>
            <a:off x="2079625" y="2235200"/>
            <a:ext cx="698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Charophytes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76" name="Rectangle 16"/>
          <p:cNvSpPr>
            <a:spLocks noChangeArrowheads="1"/>
          </p:cNvSpPr>
          <p:nvPr/>
        </p:nvSpPr>
        <p:spPr bwMode="auto">
          <a:xfrm>
            <a:off x="2968625" y="2235200"/>
            <a:ext cx="577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Liverworts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77" name="Rectangle 17"/>
          <p:cNvSpPr>
            <a:spLocks noChangeArrowheads="1"/>
          </p:cNvSpPr>
          <p:nvPr/>
        </p:nvSpPr>
        <p:spPr bwMode="auto">
          <a:xfrm>
            <a:off x="4378325" y="2235200"/>
            <a:ext cx="571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Hornworts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78" name="Rectangle 18"/>
          <p:cNvSpPr>
            <a:spLocks noChangeArrowheads="1"/>
          </p:cNvSpPr>
          <p:nvPr/>
        </p:nvSpPr>
        <p:spPr bwMode="auto">
          <a:xfrm>
            <a:off x="3751263" y="2235200"/>
            <a:ext cx="419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Mosses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79" name="Rectangle 19"/>
          <p:cNvSpPr>
            <a:spLocks noChangeArrowheads="1"/>
          </p:cNvSpPr>
          <p:nvPr/>
        </p:nvSpPr>
        <p:spPr bwMode="auto">
          <a:xfrm>
            <a:off x="5111750" y="2235200"/>
            <a:ext cx="635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Lycophytes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0" name="Rectangle 22"/>
          <p:cNvSpPr>
            <a:spLocks noChangeArrowheads="1"/>
          </p:cNvSpPr>
          <p:nvPr/>
        </p:nvSpPr>
        <p:spPr bwMode="auto">
          <a:xfrm>
            <a:off x="6888163" y="2235200"/>
            <a:ext cx="800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Gymnosperms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1" name="Rectangle 23"/>
          <p:cNvSpPr>
            <a:spLocks noChangeArrowheads="1"/>
          </p:cNvSpPr>
          <p:nvPr/>
        </p:nvSpPr>
        <p:spPr bwMode="auto">
          <a:xfrm>
            <a:off x="7864475" y="2235200"/>
            <a:ext cx="7302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Angiosperms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2" name="Rectangle 24"/>
          <p:cNvSpPr>
            <a:spLocks noChangeArrowheads="1"/>
          </p:cNvSpPr>
          <p:nvPr/>
        </p:nvSpPr>
        <p:spPr bwMode="auto">
          <a:xfrm>
            <a:off x="6888163" y="2003425"/>
            <a:ext cx="6413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Seed plants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3" name="Rectangle 27"/>
          <p:cNvSpPr>
            <a:spLocks noChangeArrowheads="1"/>
          </p:cNvSpPr>
          <p:nvPr/>
        </p:nvSpPr>
        <p:spPr bwMode="auto">
          <a:xfrm>
            <a:off x="5919788" y="1868488"/>
            <a:ext cx="8509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Euphyllophytes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4" name="Rectangle 28"/>
          <p:cNvSpPr>
            <a:spLocks noChangeArrowheads="1"/>
          </p:cNvSpPr>
          <p:nvPr/>
        </p:nvSpPr>
        <p:spPr bwMode="auto">
          <a:xfrm>
            <a:off x="3017838" y="1746250"/>
            <a:ext cx="6286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Bryophytes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5" name="Rectangle 29"/>
          <p:cNvSpPr>
            <a:spLocks noChangeArrowheads="1"/>
          </p:cNvSpPr>
          <p:nvPr/>
        </p:nvSpPr>
        <p:spPr bwMode="auto">
          <a:xfrm>
            <a:off x="2968625" y="1506538"/>
            <a:ext cx="6413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Land plants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6" name="Rectangle 30"/>
          <p:cNvSpPr>
            <a:spLocks noChangeArrowheads="1"/>
          </p:cNvSpPr>
          <p:nvPr/>
        </p:nvSpPr>
        <p:spPr bwMode="auto">
          <a:xfrm>
            <a:off x="2079625" y="1400175"/>
            <a:ext cx="704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Streptophyta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7" name="Rectangle 31"/>
          <p:cNvSpPr>
            <a:spLocks noChangeArrowheads="1"/>
          </p:cNvSpPr>
          <p:nvPr/>
        </p:nvSpPr>
        <p:spPr bwMode="auto">
          <a:xfrm>
            <a:off x="1179513" y="1273175"/>
            <a:ext cx="698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Green plants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8" name="Rectangle 32"/>
          <p:cNvSpPr>
            <a:spLocks noChangeArrowheads="1"/>
          </p:cNvSpPr>
          <p:nvPr/>
        </p:nvSpPr>
        <p:spPr bwMode="auto">
          <a:xfrm>
            <a:off x="2079625" y="2003425"/>
            <a:ext cx="6540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Green algae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89" name="Rectangle 33"/>
          <p:cNvSpPr>
            <a:spLocks noChangeArrowheads="1"/>
          </p:cNvSpPr>
          <p:nvPr/>
        </p:nvSpPr>
        <p:spPr bwMode="auto">
          <a:xfrm>
            <a:off x="1179513" y="2003425"/>
            <a:ext cx="6540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Green algae</a:t>
            </a:r>
            <a:endParaRPr lang="en-US" altLang="en-US" sz="129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190" name="Text Box 34"/>
          <p:cNvSpPr txBox="1">
            <a:spLocks noChangeArrowheads="1"/>
          </p:cNvSpPr>
          <p:nvPr/>
        </p:nvSpPr>
        <p:spPr bwMode="auto">
          <a:xfrm>
            <a:off x="444500" y="2235200"/>
            <a:ext cx="6508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Red Algae</a:t>
            </a:r>
          </a:p>
        </p:txBody>
      </p:sp>
      <p:sp>
        <p:nvSpPr>
          <p:cNvPr id="7191" name="Text Box 35"/>
          <p:cNvSpPr txBox="1">
            <a:spLocks noChangeArrowheads="1"/>
          </p:cNvSpPr>
          <p:nvPr/>
        </p:nvSpPr>
        <p:spPr bwMode="auto">
          <a:xfrm>
            <a:off x="5016500" y="1752600"/>
            <a:ext cx="9048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Tracheophytes</a:t>
            </a:r>
          </a:p>
        </p:txBody>
      </p:sp>
      <p:sp>
        <p:nvSpPr>
          <p:cNvPr id="7192" name="Text Box 36"/>
          <p:cNvSpPr txBox="1">
            <a:spLocks noChangeArrowheads="1"/>
          </p:cNvSpPr>
          <p:nvPr/>
        </p:nvSpPr>
        <p:spPr bwMode="auto">
          <a:xfrm>
            <a:off x="5910263" y="2235200"/>
            <a:ext cx="8382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  <a:cs typeface="+mn-cs"/>
              </a:rPr>
              <a:t>Ferns + Allies</a:t>
            </a:r>
          </a:p>
        </p:txBody>
      </p:sp>
    </p:spTree>
    <p:extLst>
      <p:ext uri="{BB962C8B-B14F-4D97-AF65-F5344CB8AC3E}">
        <p14:creationId xmlns:p14="http://schemas.microsoft.com/office/powerpoint/2010/main" val="3314549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Nonvascular Plants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i="1" dirty="0" smtClean="0"/>
              <a:t>Nonvascular plants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Gametophyte </a:t>
            </a:r>
            <a:r>
              <a:rPr lang="en-US" dirty="0" smtClean="0"/>
              <a:t>is dominant and longer-lived phase of life cycle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Individuals anchored to soil, rocks, or tree bark by </a:t>
            </a:r>
            <a:r>
              <a:rPr lang="en-US" b="1" dirty="0" smtClean="0"/>
              <a:t>rhizoids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Lack vascular tissue with lignin-reinforced cell walls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Flagellated sperm that swim to eggs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Spores dispersed by 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95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Plants Provide Ecosystem Services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 ecosystem consists of </a:t>
            </a:r>
          </a:p>
          <a:p>
            <a:pPr lvl="1"/>
            <a:r>
              <a:rPr lang="en-US" altLang="en-US" dirty="0" smtClean="0"/>
              <a:t>All of the organisms in a particular area</a:t>
            </a:r>
          </a:p>
          <a:p>
            <a:pPr lvl="1"/>
            <a:r>
              <a:rPr lang="en-US" altLang="en-US" dirty="0" smtClean="0"/>
              <a:t>Nonliving physical components of the environment, such as</a:t>
            </a:r>
          </a:p>
          <a:p>
            <a:pPr lvl="2"/>
            <a:r>
              <a:rPr lang="en-US" altLang="en-US" dirty="0" smtClean="0"/>
              <a:t>The atmosphere</a:t>
            </a:r>
          </a:p>
          <a:p>
            <a:pPr lvl="2"/>
            <a:r>
              <a:rPr lang="en-US" altLang="en-US" dirty="0" smtClean="0"/>
              <a:t>Precipitation</a:t>
            </a:r>
          </a:p>
          <a:p>
            <a:pPr lvl="2"/>
            <a:r>
              <a:rPr lang="en-US" altLang="en-US" dirty="0" smtClean="0"/>
              <a:t>Surface water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49688" y="3506258"/>
            <a:ext cx="3284537" cy="253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D8813B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23900" indent="-2921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D8813B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93800" indent="-2794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D8813B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800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D8813B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55863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D8813B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3162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734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306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78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altLang="en-US" kern="0" dirty="0" smtClean="0"/>
              <a:t>Sunlight</a:t>
            </a:r>
          </a:p>
          <a:p>
            <a:pPr lvl="2"/>
            <a:r>
              <a:rPr lang="en-US" altLang="en-US" kern="0" dirty="0" smtClean="0"/>
              <a:t>Soil</a:t>
            </a:r>
          </a:p>
          <a:p>
            <a:pPr lvl="2"/>
            <a:r>
              <a:rPr lang="en-US" altLang="en-US" kern="0" dirty="0" smtClean="0"/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1218436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21"/>
          <a:stretch/>
        </p:blipFill>
        <p:spPr>
          <a:xfrm>
            <a:off x="402336" y="2175510"/>
            <a:ext cx="8339328" cy="25069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28.3</a:t>
            </a:r>
            <a:endParaRPr lang="en-US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E0E206-6B7C-44FC-8D01-F38E5C4A6192}" type="slidenum">
              <a:rPr lang="en-US" altLang="en-US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425"/>
            <a:ext cx="26670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88988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2867025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429000"/>
            <a:ext cx="2898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3533775"/>
            <a:ext cx="25527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533775"/>
            <a:ext cx="2919413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648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44F6B56-BDFC-4C51-88BC-AAB3580CF5E6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82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7411" name="Picture 2" descr="http://upload.wikimedia.org/wikipedia/commons/4/49/Liverwort_life_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41667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2454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783F9BD-1664-46BF-A535-B6B78FC377C8}" type="slidenum">
              <a:rPr lang="en-US" altLang="en-US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47750"/>
            <a:ext cx="37242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3829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36782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0150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28.3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02336" y="2158365"/>
            <a:ext cx="8339328" cy="2541270"/>
            <a:chOff x="402336" y="2280285"/>
            <a:chExt cx="8339328" cy="25412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609"/>
            <a:stretch/>
          </p:blipFill>
          <p:spPr>
            <a:xfrm>
              <a:off x="402336" y="2280285"/>
              <a:ext cx="8339328" cy="5524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73" b="32321"/>
            <a:stretch/>
          </p:blipFill>
          <p:spPr>
            <a:xfrm>
              <a:off x="402336" y="2846070"/>
              <a:ext cx="8339328" cy="1975485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32" y="273730"/>
            <a:ext cx="4713913" cy="674549"/>
          </a:xfrm>
        </p:spPr>
        <p:txBody>
          <a:bodyPr/>
          <a:lstStyle/>
          <a:p>
            <a:pPr lvl="0" eaLnBrk="1" hangingPunct="1"/>
            <a:r>
              <a:rPr lang="en-US" altLang="en-US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Figure 30.4</a:t>
            </a:r>
          </a:p>
        </p:txBody>
      </p:sp>
      <p:pic>
        <p:nvPicPr>
          <p:cNvPr id="17412" name="Picture 21" descr="Polytrichum is a hair-cup mos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066800"/>
            <a:ext cx="55689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hlinkClick r:id="rId3" action="ppaction://hlinksldjump"/>
              </a:rPr>
              <a:t>Jump to long image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4311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28.3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02336" y="2143125"/>
            <a:ext cx="8339328" cy="2571750"/>
            <a:chOff x="608076" y="2042160"/>
            <a:chExt cx="8339328" cy="25717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609"/>
            <a:stretch/>
          </p:blipFill>
          <p:spPr>
            <a:xfrm>
              <a:off x="608076" y="2042160"/>
              <a:ext cx="8339328" cy="5524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361" b="2315"/>
            <a:stretch/>
          </p:blipFill>
          <p:spPr>
            <a:xfrm>
              <a:off x="608076" y="2617470"/>
              <a:ext cx="8339328" cy="1996440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182645"/>
            <a:ext cx="8229600" cy="1326987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Hornworts (phylum Anthocerotophyta)</a:t>
            </a:r>
          </a:p>
        </p:txBody>
      </p:sp>
      <p:pic>
        <p:nvPicPr>
          <p:cNvPr id="19463" name="Picture 14" descr="Hornworts are small leafy green nonvascular plan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79" y="1969477"/>
            <a:ext cx="6842713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08917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Seedless Vascular Plants</a:t>
            </a:r>
          </a:p>
        </p:txBody>
      </p:sp>
      <p:sp>
        <p:nvSpPr>
          <p:cNvPr id="2437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Vascular </a:t>
            </a:r>
            <a:r>
              <a:rPr lang="en-US" dirty="0" smtClean="0"/>
              <a:t>tissue comprised of lignin-reinforced cells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Sporophyte dominant, longer-lived phase of </a:t>
            </a:r>
            <a:br>
              <a:rPr lang="en-US" dirty="0" smtClean="0"/>
            </a:br>
            <a:r>
              <a:rPr lang="en-US" dirty="0" smtClean="0"/>
              <a:t>life cycle 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But, gametophyte physically independent of sporophyte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Eggs retained on gametophyte, and sperm swim to egg with flagella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Sporophytes develop on gametophyte and are nourished by gametophyte when small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40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28.4-1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65"/>
          <a:stretch/>
        </p:blipFill>
        <p:spPr>
          <a:xfrm>
            <a:off x="28583" y="1993984"/>
            <a:ext cx="8986463" cy="304694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Plants Provide Ecosystem Services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Ecosystem services </a:t>
            </a:r>
            <a:r>
              <a:rPr lang="en-US" altLang="en-US" dirty="0" smtClean="0"/>
              <a:t>provided by green algae and land plants include</a:t>
            </a:r>
          </a:p>
          <a:p>
            <a:pPr lvl="1"/>
            <a:r>
              <a:rPr lang="en-US" altLang="en-US" dirty="0" smtClean="0"/>
              <a:t>Producing oxygen via oxygenic photosynthesis</a:t>
            </a:r>
          </a:p>
          <a:p>
            <a:pPr lvl="1"/>
            <a:r>
              <a:rPr lang="en-US" altLang="en-US" dirty="0" smtClean="0"/>
              <a:t>Building soil by providing food for decomposers </a:t>
            </a:r>
          </a:p>
          <a:p>
            <a:pPr lvl="1"/>
            <a:r>
              <a:rPr lang="en-US" altLang="en-US" dirty="0" smtClean="0"/>
              <a:t>Holding soil and preventing nutrients from being lost to wind or water erosion</a:t>
            </a:r>
          </a:p>
          <a:p>
            <a:pPr lvl="1"/>
            <a:r>
              <a:rPr lang="en-US" altLang="en-US" dirty="0" smtClean="0"/>
              <a:t>Holding water in the soil</a:t>
            </a:r>
          </a:p>
          <a:p>
            <a:pPr lvl="1"/>
            <a:r>
              <a:rPr lang="en-US" altLang="en-US" dirty="0" smtClean="0"/>
              <a:t>Moderating the local climate by providing shade and reducing the impact of wind on landscapes</a:t>
            </a:r>
          </a:p>
        </p:txBody>
      </p:sp>
    </p:spTree>
    <p:extLst>
      <p:ext uri="{BB962C8B-B14F-4D97-AF65-F5344CB8AC3E}">
        <p14:creationId xmlns:p14="http://schemas.microsoft.com/office/powerpoint/2010/main" val="1253586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28.4-1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704" y="2135505"/>
            <a:ext cx="8546592" cy="2586990"/>
            <a:chOff x="298704" y="1143000"/>
            <a:chExt cx="8546592" cy="25869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45"/>
            <a:stretch/>
          </p:blipFill>
          <p:spPr>
            <a:xfrm>
              <a:off x="298704" y="1143000"/>
              <a:ext cx="8546592" cy="5600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1" b="3226"/>
            <a:stretch/>
          </p:blipFill>
          <p:spPr>
            <a:xfrm>
              <a:off x="298704" y="1703070"/>
              <a:ext cx="8546592" cy="2026920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28.4-2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17"/>
          <a:stretch/>
        </p:blipFill>
        <p:spPr>
          <a:xfrm>
            <a:off x="298704" y="2145792"/>
            <a:ext cx="8546592" cy="2566416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28.4-2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704" y="2127885"/>
            <a:ext cx="8546592" cy="2602230"/>
            <a:chOff x="298704" y="3271266"/>
            <a:chExt cx="8546592" cy="26022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88"/>
            <a:stretch/>
          </p:blipFill>
          <p:spPr>
            <a:xfrm>
              <a:off x="298704" y="3271266"/>
              <a:ext cx="8546592" cy="5547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62" b="3217"/>
            <a:stretch/>
          </p:blipFill>
          <p:spPr>
            <a:xfrm>
              <a:off x="298704" y="3840480"/>
              <a:ext cx="8546592" cy="2033016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 Plants: Gymnosperms and Angiosperms</a:t>
            </a:r>
          </a:p>
        </p:txBody>
      </p:sp>
      <p:sp>
        <p:nvSpPr>
          <p:cNvPr id="2662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Seed plants</a:t>
            </a:r>
          </a:p>
          <a:p>
            <a:pPr lvl="1"/>
            <a:r>
              <a:rPr lang="en-US" dirty="0" smtClean="0"/>
              <a:t>Include </a:t>
            </a:r>
            <a:r>
              <a:rPr lang="en-US" dirty="0" smtClean="0"/>
              <a:t>gymnosperms and the angiosperms</a:t>
            </a:r>
          </a:p>
          <a:p>
            <a:pPr lvl="1"/>
            <a:r>
              <a:rPr lang="en-US" dirty="0" smtClean="0"/>
              <a:t>Production </a:t>
            </a:r>
            <a:r>
              <a:rPr lang="en-US" dirty="0" smtClean="0"/>
              <a:t>of seeds</a:t>
            </a:r>
          </a:p>
          <a:p>
            <a:pPr lvl="1"/>
            <a:r>
              <a:rPr lang="en-US" dirty="0" smtClean="0"/>
              <a:t>Production of pollen grains</a:t>
            </a:r>
          </a:p>
          <a:p>
            <a:r>
              <a:rPr lang="en-US" dirty="0" smtClean="0"/>
              <a:t>Angiosperms produce seeds in ovaries, gymnosperms do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77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28.5-1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42"/>
          <a:stretch/>
        </p:blipFill>
        <p:spPr>
          <a:xfrm>
            <a:off x="298704" y="2149221"/>
            <a:ext cx="8546592" cy="255955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28.5-1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704" y="1852246"/>
            <a:ext cx="8845296" cy="2863772"/>
            <a:chOff x="298704" y="3086862"/>
            <a:chExt cx="8546592" cy="25740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857"/>
            <a:stretch/>
          </p:blipFill>
          <p:spPr>
            <a:xfrm>
              <a:off x="298704" y="3086862"/>
              <a:ext cx="8546592" cy="5707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39" b="3243"/>
            <a:stretch/>
          </p:blipFill>
          <p:spPr>
            <a:xfrm>
              <a:off x="298704" y="3676650"/>
              <a:ext cx="8546592" cy="1984248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3"/>
          <a:stretch/>
        </p:blipFill>
        <p:spPr>
          <a:xfrm>
            <a:off x="41949" y="1887416"/>
            <a:ext cx="9143087" cy="28236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28.5-2</a:t>
            </a:r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Sequoiafarm Sequoiadendron gigante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48" y="4067650"/>
            <a:ext cx="1975520" cy="26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5773" y="5759355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28.5-2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5964" y="1863969"/>
            <a:ext cx="8949082" cy="3364523"/>
            <a:chOff x="420624" y="2360295"/>
            <a:chExt cx="8302752" cy="2497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956"/>
            <a:stretch/>
          </p:blipFill>
          <p:spPr>
            <a:xfrm>
              <a:off x="420624" y="2360295"/>
              <a:ext cx="8302752" cy="5295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15" b="31771"/>
            <a:stretch/>
          </p:blipFill>
          <p:spPr>
            <a:xfrm>
              <a:off x="420624" y="2914650"/>
              <a:ext cx="8302752" cy="1943100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28.5-2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0624" y="2171700"/>
            <a:ext cx="8302752" cy="2514600"/>
            <a:chOff x="420624" y="4282440"/>
            <a:chExt cx="8302752" cy="2514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609"/>
            <a:stretch/>
          </p:blipFill>
          <p:spPr>
            <a:xfrm>
              <a:off x="420624" y="4282440"/>
              <a:ext cx="8302752" cy="5524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2" b="2315"/>
            <a:stretch/>
          </p:blipFill>
          <p:spPr>
            <a:xfrm>
              <a:off x="420624" y="4834890"/>
              <a:ext cx="8302752" cy="1962150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28.6-1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704" y="2132457"/>
            <a:ext cx="8546592" cy="2593086"/>
            <a:chOff x="298704" y="3277362"/>
            <a:chExt cx="8546592" cy="25930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96"/>
            <a:stretch/>
          </p:blipFill>
          <p:spPr>
            <a:xfrm>
              <a:off x="298704" y="3277362"/>
              <a:ext cx="8546592" cy="5631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07" b="3222"/>
            <a:stretch/>
          </p:blipFill>
          <p:spPr>
            <a:xfrm>
              <a:off x="298704" y="3851910"/>
              <a:ext cx="8546592" cy="2018538"/>
            </a:xfrm>
            <a:prstGeom prst="rect">
              <a:avLst/>
            </a:prstGeom>
          </p:spPr>
        </p:pic>
      </p:grpSp>
      <p:sp>
        <p:nvSpPr>
          <p:cNvPr id="8" name="Footer Placeholder 3"/>
          <p:cNvSpPr txBox="1">
            <a:spLocks/>
          </p:cNvSpPr>
          <p:nvPr/>
        </p:nvSpPr>
        <p:spPr>
          <a:xfrm>
            <a:off x="65964" y="6578980"/>
            <a:ext cx="3086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© 2017 </a:t>
            </a:r>
            <a:r>
              <a:rPr lang="en-US" sz="900" dirty="0" smtClean="0">
                <a:solidFill>
                  <a:srgbClr val="000000"/>
                </a:solidFill>
              </a:rPr>
              <a:t>Pearson Education, Ltd.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Freeman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Freeman_Lecture_Design" id="{A8D26E70-5D5E-482F-8B7F-E7A7A859AE5B}" vid="{E1F0FDA0-FC00-4F32-B7A5-1C335DE0CDA6}"/>
    </a:ext>
  </a:extLst>
</a:theme>
</file>

<file path=ppt/theme/theme10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Default Design">
  <a:themeElements>
    <a:clrScheme name="Custom 5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12167"/>
      </a:hlink>
      <a:folHlink>
        <a:srgbClr val="2121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2_Default Design">
  <a:themeElements>
    <a:clrScheme name="Custom 5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12167"/>
      </a:hlink>
      <a:folHlink>
        <a:srgbClr val="2121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Freeman_Lecture_Design</Template>
  <TotalTime>5710</TotalTime>
  <Words>4576</Words>
  <Application>Microsoft Office PowerPoint</Application>
  <PresentationFormat>On-screen Show (4:3)</PresentationFormat>
  <Paragraphs>766</Paragraphs>
  <Slides>100</Slides>
  <Notes>95</Notes>
  <HiddenSlides>0</HiddenSlides>
  <MMClips>0</MMClips>
  <ScaleCrop>false</ScaleCrop>
  <HeadingPairs>
    <vt:vector size="4" baseType="variant">
      <vt:variant>
        <vt:lpstr>Theme</vt:lpstr>
      </vt:variant>
      <vt:variant>
        <vt:i4>151</vt:i4>
      </vt:variant>
      <vt:variant>
        <vt:lpstr>Slide Titles</vt:lpstr>
      </vt:variant>
      <vt:variant>
        <vt:i4>100</vt:i4>
      </vt:variant>
    </vt:vector>
  </HeadingPairs>
  <TitlesOfParts>
    <vt:vector size="251" baseType="lpstr">
      <vt:lpstr>Freeman_Lecture_Design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1_Default Design</vt:lpstr>
      <vt:lpstr>Default Design</vt:lpstr>
      <vt:lpstr>2_Default Design</vt:lpstr>
      <vt:lpstr>3_Default Design</vt:lpstr>
      <vt:lpstr>Green Algae and  Land Plants</vt:lpstr>
      <vt:lpstr>Chapter 28 Opening Roadmap. </vt:lpstr>
      <vt:lpstr>Introduction </vt:lpstr>
      <vt:lpstr>Introduction </vt:lpstr>
      <vt:lpstr>Introduction </vt:lpstr>
      <vt:lpstr>Why Do Biologists Study Green Plants?</vt:lpstr>
      <vt:lpstr>Why Do Biologists Study Green Plants?</vt:lpstr>
      <vt:lpstr>Plants Provide Ecosystem Services</vt:lpstr>
      <vt:lpstr>Plants Provide Ecosystem Services</vt:lpstr>
      <vt:lpstr>Figure 28.1</vt:lpstr>
      <vt:lpstr>Plants Are Primary Producers</vt:lpstr>
      <vt:lpstr>Plants Are Primary Producers</vt:lpstr>
      <vt:lpstr>Plants Provide Humans with Food, Fuel, Fiber, Building Materials, and Medicines</vt:lpstr>
      <vt:lpstr>Figure 28.2</vt:lpstr>
      <vt:lpstr>Plants Provide Humans with Food, Fuel, Fiber, Building Materials, and Medicines</vt:lpstr>
      <vt:lpstr>Plants Provide Humans with Food, Fuel, Fiber, Building Materials, and Medicines</vt:lpstr>
      <vt:lpstr>Plants Provide Humans with Food, Fuel, Fiber, Building Materials, and Medicines</vt:lpstr>
      <vt:lpstr>Table 28.1</vt:lpstr>
      <vt:lpstr>How Do Biologists Study Green Algae and Land Plants ?</vt:lpstr>
      <vt:lpstr>Analyzing Morphological Traits</vt:lpstr>
      <vt:lpstr>Similarities between Green Algae and Land Plants</vt:lpstr>
      <vt:lpstr>Major Morphological Differences among Land Plants</vt:lpstr>
      <vt:lpstr>Major Morphological Differences among Land Plants</vt:lpstr>
      <vt:lpstr>Major Morphological Differences among Land Plants</vt:lpstr>
      <vt:lpstr>Preventing Water Loss: Cuticle and Stomata</vt:lpstr>
      <vt:lpstr>Figure 28.7</vt:lpstr>
      <vt:lpstr>Providing Protection from UV Irradiation</vt:lpstr>
      <vt:lpstr>Providing Protection from UV Irradiation</vt:lpstr>
      <vt:lpstr>The Importance of Upright Growth</vt:lpstr>
      <vt:lpstr>Elaboration of Vascular Tissue: Tracheids and Vessels</vt:lpstr>
      <vt:lpstr>Elaboration of Vascular Tissue: Tracheids and Vessels</vt:lpstr>
      <vt:lpstr>Elaboration of Vascular Tissue: Tracheids and Vessels</vt:lpstr>
      <vt:lpstr>Mapping Evolutionary Changes on the Phylogenetic Tree</vt:lpstr>
      <vt:lpstr>How Do Plants Reproduce in Dry Conditions?</vt:lpstr>
      <vt:lpstr>How Do Plants Reproduce in Dry Conditions?</vt:lpstr>
      <vt:lpstr>Desiccation-Resistant Spores</vt:lpstr>
      <vt:lpstr>Protective, Complex Reproductive Organs</vt:lpstr>
      <vt:lpstr>Figure 28.10</vt:lpstr>
      <vt:lpstr>Embryos Nourished by Parental Tissues</vt:lpstr>
      <vt:lpstr>Embryos Nourished by Parental Tissues</vt:lpstr>
      <vt:lpstr>Alternation of Generations</vt:lpstr>
      <vt:lpstr>Alternation of Generations</vt:lpstr>
      <vt:lpstr>Figure 28.11</vt:lpstr>
      <vt:lpstr>Alternation of Generations</vt:lpstr>
      <vt:lpstr>Figure 28.12</vt:lpstr>
      <vt:lpstr>Alternation of Generations</vt:lpstr>
      <vt:lpstr>From Gametophyte-Dominant to Sporophyte-Dominant</vt:lpstr>
      <vt:lpstr>Figure 28.13</vt:lpstr>
      <vt:lpstr>Figure 28.14</vt:lpstr>
      <vt:lpstr>From Gametophyte-Dominant to Sporophyte-Dominant</vt:lpstr>
      <vt:lpstr>Heterospory</vt:lpstr>
      <vt:lpstr>Figure 28.16a</vt:lpstr>
      <vt:lpstr>Heterospory</vt:lpstr>
      <vt:lpstr>Figure 28.16b</vt:lpstr>
      <vt:lpstr>Pollen</vt:lpstr>
      <vt:lpstr>Seeds</vt:lpstr>
      <vt:lpstr>Seeds</vt:lpstr>
      <vt:lpstr>Figure 28.17</vt:lpstr>
      <vt:lpstr>Seeds</vt:lpstr>
      <vt:lpstr>Seeds</vt:lpstr>
      <vt:lpstr>Figure 28.18</vt:lpstr>
      <vt:lpstr>Flowers</vt:lpstr>
      <vt:lpstr>Flowers</vt:lpstr>
      <vt:lpstr>Figure 28.19</vt:lpstr>
      <vt:lpstr>Pollination by Insects and Other Animals</vt:lpstr>
      <vt:lpstr>Figure 28.20</vt:lpstr>
      <vt:lpstr>Pollination by Insects and Other Animals</vt:lpstr>
      <vt:lpstr>Pollination by Insects and Other Animals</vt:lpstr>
      <vt:lpstr>Figure 28.21-2</vt:lpstr>
      <vt:lpstr>Figure 28.21-4</vt:lpstr>
      <vt:lpstr>Pollination by Insects and Other Animals</vt:lpstr>
      <vt:lpstr>Fruits</vt:lpstr>
      <vt:lpstr>Figure 28.22</vt:lpstr>
      <vt:lpstr>The Angiosperm Radiation</vt:lpstr>
      <vt:lpstr>The Angiosperm Radiation</vt:lpstr>
      <vt:lpstr>The Angiosperm Radiation</vt:lpstr>
      <vt:lpstr>Figure 28.24</vt:lpstr>
      <vt:lpstr>PowerPoint Presentation</vt:lpstr>
      <vt:lpstr>Nonvascular Plants</vt:lpstr>
      <vt:lpstr>Table 28.3</vt:lpstr>
      <vt:lpstr>PowerPoint Presentation</vt:lpstr>
      <vt:lpstr>PowerPoint Presentation</vt:lpstr>
      <vt:lpstr>PowerPoint Presentation</vt:lpstr>
      <vt:lpstr>Table 28.3</vt:lpstr>
      <vt:lpstr>Figure 30.4</vt:lpstr>
      <vt:lpstr>Table 28.3</vt:lpstr>
      <vt:lpstr>Hornworts (phylum Anthocerotophyta)</vt:lpstr>
      <vt:lpstr>Seedless Vascular Plants</vt:lpstr>
      <vt:lpstr>Table 28.4-1</vt:lpstr>
      <vt:lpstr>Table 28.4-1</vt:lpstr>
      <vt:lpstr>Table 28.4-2</vt:lpstr>
      <vt:lpstr>Table 28.4-2</vt:lpstr>
      <vt:lpstr>Seed Plants: Gymnosperms and Angiosperms</vt:lpstr>
      <vt:lpstr>Table 28.5-1</vt:lpstr>
      <vt:lpstr>Table 28.5-1</vt:lpstr>
      <vt:lpstr>Table 28.5-2</vt:lpstr>
      <vt:lpstr>Table 28.5-2</vt:lpstr>
      <vt:lpstr>Table 28.5-2</vt:lpstr>
      <vt:lpstr>Table 28.6-1</vt:lpstr>
      <vt:lpstr>Table 28.6-2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User</cp:lastModifiedBy>
  <cp:revision>567</cp:revision>
  <cp:lastPrinted>2005-03-24T12:52:04Z</cp:lastPrinted>
  <dcterms:created xsi:type="dcterms:W3CDTF">2010-10-31T21:38:30Z</dcterms:created>
  <dcterms:modified xsi:type="dcterms:W3CDTF">2018-02-01T17:35:14Z</dcterms:modified>
</cp:coreProperties>
</file>